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1" r:id="rId6"/>
    <p:sldId id="330" r:id="rId7"/>
    <p:sldId id="331" r:id="rId8"/>
    <p:sldId id="333" r:id="rId9"/>
    <p:sldId id="332" r:id="rId10"/>
    <p:sldId id="263" r:id="rId11"/>
    <p:sldId id="334" r:id="rId12"/>
    <p:sldId id="264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A8BA3-5CD9-4DAD-B4F0-A3B3A6EA6626}" v="1" dt="2024-01-31T21:47:25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77"/>
  </p:normalViewPr>
  <p:slideViewPr>
    <p:cSldViewPr snapToGrid="0">
      <p:cViewPr varScale="1">
        <p:scale>
          <a:sx n="87" d="100"/>
          <a:sy n="8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haelou" userId="539a588c0a62b3ea" providerId="LiveId" clId="{0E1A8BA3-5CD9-4DAD-B4F0-A3B3A6EA6626}"/>
    <pc:docChg chg="custSel modSld">
      <pc:chgData name="Stephanie Shaelou" userId="539a588c0a62b3ea" providerId="LiveId" clId="{0E1A8BA3-5CD9-4DAD-B4F0-A3B3A6EA6626}" dt="2024-01-31T21:47:32.843" v="38" actId="1076"/>
      <pc:docMkLst>
        <pc:docMk/>
      </pc:docMkLst>
      <pc:sldChg chg="addSp delSp modSp mod">
        <pc:chgData name="Stephanie Shaelou" userId="539a588c0a62b3ea" providerId="LiveId" clId="{0E1A8BA3-5CD9-4DAD-B4F0-A3B3A6EA6626}" dt="2024-01-31T21:47:32.843" v="38" actId="1076"/>
        <pc:sldMkLst>
          <pc:docMk/>
          <pc:sldMk cId="1783673507" sldId="260"/>
        </pc:sldMkLst>
        <pc:picChg chg="add mod">
          <ac:chgData name="Stephanie Shaelou" userId="539a588c0a62b3ea" providerId="LiveId" clId="{0E1A8BA3-5CD9-4DAD-B4F0-A3B3A6EA6626}" dt="2024-01-31T21:47:32.843" v="38" actId="1076"/>
          <ac:picMkLst>
            <pc:docMk/>
            <pc:sldMk cId="1783673507" sldId="260"/>
            <ac:picMk id="2" creationId="{687C7E8B-513E-8EB7-9A57-3E89AB613C99}"/>
          </ac:picMkLst>
        </pc:picChg>
        <pc:picChg chg="del mod">
          <ac:chgData name="Stephanie Shaelou" userId="539a588c0a62b3ea" providerId="LiveId" clId="{0E1A8BA3-5CD9-4DAD-B4F0-A3B3A6EA6626}" dt="2024-01-31T21:45:49.378" v="34" actId="478"/>
          <ac:picMkLst>
            <pc:docMk/>
            <pc:sldMk cId="1783673507" sldId="260"/>
            <ac:picMk id="16" creationId="{132E85AA-40AE-5169-1B99-F26BC7AE1110}"/>
          </ac:picMkLst>
        </pc:picChg>
        <pc:picChg chg="mod">
          <ac:chgData name="Stephanie Shaelou" userId="539a588c0a62b3ea" providerId="LiveId" clId="{0E1A8BA3-5CD9-4DAD-B4F0-A3B3A6EA6626}" dt="2024-01-31T21:45:47.601" v="33" actId="1076"/>
          <ac:picMkLst>
            <pc:docMk/>
            <pc:sldMk cId="1783673507" sldId="260"/>
            <ac:picMk id="22" creationId="{2F649491-AC45-A74F-3D16-88B5FE4E604B}"/>
          </ac:picMkLst>
        </pc:picChg>
        <pc:picChg chg="mod">
          <ac:chgData name="Stephanie Shaelou" userId="539a588c0a62b3ea" providerId="LiveId" clId="{0E1A8BA3-5CD9-4DAD-B4F0-A3B3A6EA6626}" dt="2024-01-31T21:45:44.509" v="32" actId="1076"/>
          <ac:picMkLst>
            <pc:docMk/>
            <pc:sldMk cId="1783673507" sldId="260"/>
            <ac:picMk id="23" creationId="{5E9C8D94-E5A0-B933-B2EF-91E5EE4CB76E}"/>
          </ac:picMkLst>
        </pc:picChg>
      </pc:sldChg>
      <pc:sldChg chg="modSp mod">
        <pc:chgData name="Stephanie Shaelou" userId="539a588c0a62b3ea" providerId="LiveId" clId="{0E1A8BA3-5CD9-4DAD-B4F0-A3B3A6EA6626}" dt="2024-01-31T21:44:26.422" v="30" actId="20577"/>
        <pc:sldMkLst>
          <pc:docMk/>
          <pc:sldMk cId="1266837937" sldId="330"/>
        </pc:sldMkLst>
        <pc:spChg chg="mod">
          <ac:chgData name="Stephanie Shaelou" userId="539a588c0a62b3ea" providerId="LiveId" clId="{0E1A8BA3-5CD9-4DAD-B4F0-A3B3A6EA6626}" dt="2024-01-31T21:44:26.422" v="30" actId="20577"/>
          <ac:spMkLst>
            <pc:docMk/>
            <pc:sldMk cId="1266837937" sldId="330"/>
            <ac:spMk id="2" creationId="{14C269DC-38A2-6287-DD5B-DF4F33D3A37A}"/>
          </ac:spMkLst>
        </pc:spChg>
      </pc:sldChg>
      <pc:sldChg chg="modSp mod">
        <pc:chgData name="Stephanie Shaelou" userId="539a588c0a62b3ea" providerId="LiveId" clId="{0E1A8BA3-5CD9-4DAD-B4F0-A3B3A6EA6626}" dt="2024-01-31T21:47:25.299" v="36" actId="27636"/>
        <pc:sldMkLst>
          <pc:docMk/>
          <pc:sldMk cId="3002351875" sldId="331"/>
        </pc:sldMkLst>
        <pc:spChg chg="mod">
          <ac:chgData name="Stephanie Shaelou" userId="539a588c0a62b3ea" providerId="LiveId" clId="{0E1A8BA3-5CD9-4DAD-B4F0-A3B3A6EA6626}" dt="2024-01-31T21:47:25.299" v="36" actId="27636"/>
          <ac:spMkLst>
            <pc:docMk/>
            <pc:sldMk cId="3002351875" sldId="331"/>
            <ac:spMk id="3" creationId="{CAAE6DA5-DFB7-029F-CBC1-10FBFA146C0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DC7CD-94EA-F341-B8D2-EB129EF2790F}" type="doc">
      <dgm:prSet loTypeId="urn:microsoft.com/office/officeart/2005/8/layout/hProcess4" loCatId="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EA64DDB-05AC-E04B-A152-EBB14592F92D}">
      <dgm:prSet phldrT="[Text]" custT="1"/>
      <dgm:spPr/>
      <dgm:t>
        <a:bodyPr/>
        <a:lstStyle/>
        <a:p>
          <a:r>
            <a:rPr lang="en-GB" sz="1800" dirty="0">
              <a:latin typeface="Avenir Next" panose="020B0503020202020204" pitchFamily="34" charset="0"/>
            </a:rPr>
            <a:t>Identifying Rule of Law Indicators </a:t>
          </a:r>
        </a:p>
      </dgm:t>
    </dgm:pt>
    <dgm:pt modelId="{07A58D5B-A8FB-2C48-996E-32275CC7E190}" type="parTrans" cxnId="{2FC80462-B3D1-A74A-9BBF-9344F14F0A99}">
      <dgm:prSet/>
      <dgm:spPr/>
      <dgm:t>
        <a:bodyPr/>
        <a:lstStyle/>
        <a:p>
          <a:endParaRPr lang="en-GB"/>
        </a:p>
      </dgm:t>
    </dgm:pt>
    <dgm:pt modelId="{93866032-B589-5941-B523-2E0F62438B19}" type="sibTrans" cxnId="{2FC80462-B3D1-A74A-9BBF-9344F14F0A99}">
      <dgm:prSet/>
      <dgm:spPr/>
      <dgm:t>
        <a:bodyPr/>
        <a:lstStyle/>
        <a:p>
          <a:endParaRPr lang="en-GB"/>
        </a:p>
      </dgm:t>
    </dgm:pt>
    <dgm:pt modelId="{D0C69854-146C-0240-ADBE-24E066023B46}">
      <dgm:prSet phldrT="[Text]" custT="1"/>
      <dgm:spPr/>
      <dgm:t>
        <a:bodyPr/>
        <a:lstStyle/>
        <a:p>
          <a:pPr>
            <a:buNone/>
          </a:pPr>
          <a:r>
            <a:rPr lang="en-GB" sz="1400" dirty="0">
              <a:latin typeface="Avenir Next" panose="020B0503020202020204" pitchFamily="34" charset="0"/>
            </a:rPr>
            <a:t>We have reviewed available tools for measuring various aspects of the rule of law, and identified a number of  indicators which are pertinent to its measurement in the EU.  These are categorised in four pillars: (</a:t>
          </a:r>
          <a:r>
            <a:rPr lang="en-GB" sz="1400" dirty="0" err="1">
              <a:latin typeface="Avenir Next" panose="020B0503020202020204" pitchFamily="34" charset="0"/>
            </a:rPr>
            <a:t>i</a:t>
          </a:r>
          <a:r>
            <a:rPr lang="en-GB" sz="1400" dirty="0">
              <a:latin typeface="Avenir Next" panose="020B0503020202020204" pitchFamily="34" charset="0"/>
            </a:rPr>
            <a:t>) civic engagement; (ii) democratic governance; (iii) functionality of justice; and  (iv) democratic values. </a:t>
          </a:r>
        </a:p>
      </dgm:t>
    </dgm:pt>
    <dgm:pt modelId="{5E7EF858-51F2-384E-856D-D29094FE9280}" type="parTrans" cxnId="{F0C531E2-83CF-9642-A4E7-D5B50A5D1E11}">
      <dgm:prSet/>
      <dgm:spPr/>
      <dgm:t>
        <a:bodyPr/>
        <a:lstStyle/>
        <a:p>
          <a:endParaRPr lang="en-GB"/>
        </a:p>
      </dgm:t>
    </dgm:pt>
    <dgm:pt modelId="{9F711BC9-4AE3-5043-BBEF-2442336D2678}" type="sibTrans" cxnId="{F0C531E2-83CF-9642-A4E7-D5B50A5D1E11}">
      <dgm:prSet/>
      <dgm:spPr/>
      <dgm:t>
        <a:bodyPr/>
        <a:lstStyle/>
        <a:p>
          <a:endParaRPr lang="en-GB"/>
        </a:p>
      </dgm:t>
    </dgm:pt>
    <dgm:pt modelId="{D5FDF3B5-EF3B-9844-BF1A-267AFF072F39}">
      <dgm:prSet phldrT="[Text]" custT="1"/>
      <dgm:spPr/>
      <dgm:t>
        <a:bodyPr/>
        <a:lstStyle/>
        <a:p>
          <a:r>
            <a:rPr lang="en-GB" sz="1800" dirty="0">
              <a:latin typeface="Avenir Next" panose="020B0503020202020204" pitchFamily="34" charset="0"/>
            </a:rPr>
            <a:t>Measuring Indicators </a:t>
          </a:r>
        </a:p>
      </dgm:t>
    </dgm:pt>
    <dgm:pt modelId="{415ECB49-1869-5E49-A9B8-7338C672C9B5}" type="parTrans" cxnId="{5568F78D-EACC-714D-81D8-2731534EBFC6}">
      <dgm:prSet/>
      <dgm:spPr/>
      <dgm:t>
        <a:bodyPr/>
        <a:lstStyle/>
        <a:p>
          <a:endParaRPr lang="en-GB"/>
        </a:p>
      </dgm:t>
    </dgm:pt>
    <dgm:pt modelId="{732FA8F4-C1D0-7442-BDE1-F3359A6F7DC7}" type="sibTrans" cxnId="{5568F78D-EACC-714D-81D8-2731534EBFC6}">
      <dgm:prSet/>
      <dgm:spPr/>
      <dgm:t>
        <a:bodyPr/>
        <a:lstStyle/>
        <a:p>
          <a:endParaRPr lang="en-GB"/>
        </a:p>
      </dgm:t>
    </dgm:pt>
    <dgm:pt modelId="{052B2C5E-8336-F849-9AAA-29EFFE41A20F}">
      <dgm:prSet phldrT="[Text]" custT="1"/>
      <dgm:spPr/>
      <dgm:t>
        <a:bodyPr/>
        <a:lstStyle/>
        <a:p>
          <a:pPr>
            <a:buNone/>
          </a:pPr>
          <a:r>
            <a:rPr lang="en-GB" sz="1400" dirty="0">
              <a:latin typeface="Avenir Next" panose="020B0503020202020204" pitchFamily="34" charset="0"/>
            </a:rPr>
            <a:t>We conduct empirical mixed-method research with citizens and residents of EU states, civil society organisations, and professionals to measure their perceptions of the indicators, and combine this with existing primary/secondary data (when available). </a:t>
          </a:r>
        </a:p>
      </dgm:t>
    </dgm:pt>
    <dgm:pt modelId="{64CA1E20-C10D-7441-992A-9CE1B38EEF45}" type="parTrans" cxnId="{03729E98-EDB6-3C43-B741-30EE880E763E}">
      <dgm:prSet/>
      <dgm:spPr/>
      <dgm:t>
        <a:bodyPr/>
        <a:lstStyle/>
        <a:p>
          <a:endParaRPr lang="en-GB"/>
        </a:p>
      </dgm:t>
    </dgm:pt>
    <dgm:pt modelId="{DD3606BA-62BD-F946-9E5B-00C75C397E2F}" type="sibTrans" cxnId="{03729E98-EDB6-3C43-B741-30EE880E763E}">
      <dgm:prSet/>
      <dgm:spPr/>
      <dgm:t>
        <a:bodyPr/>
        <a:lstStyle/>
        <a:p>
          <a:endParaRPr lang="en-GB"/>
        </a:p>
      </dgm:t>
    </dgm:pt>
    <dgm:pt modelId="{0202E639-A260-1D41-B679-329E984CFBBD}">
      <dgm:prSet phldrT="[Text]" custT="1"/>
      <dgm:spPr/>
      <dgm:t>
        <a:bodyPr/>
        <a:lstStyle/>
        <a:p>
          <a:r>
            <a:rPr lang="en-GB" sz="1800" dirty="0">
              <a:latin typeface="Avenir Next" panose="020B0503020202020204" pitchFamily="34" charset="0"/>
            </a:rPr>
            <a:t>Monitoring and Reporting </a:t>
          </a:r>
        </a:p>
      </dgm:t>
    </dgm:pt>
    <dgm:pt modelId="{D138A58D-B567-CA4E-8C13-C6C9DABBC796}" type="parTrans" cxnId="{D7B8E7C7-F57D-EF4F-849F-EBA42130A7D0}">
      <dgm:prSet/>
      <dgm:spPr/>
      <dgm:t>
        <a:bodyPr/>
        <a:lstStyle/>
        <a:p>
          <a:endParaRPr lang="en-GB"/>
        </a:p>
      </dgm:t>
    </dgm:pt>
    <dgm:pt modelId="{57A37D7D-6FA6-024B-A835-606D439FAD0B}" type="sibTrans" cxnId="{D7B8E7C7-F57D-EF4F-849F-EBA42130A7D0}">
      <dgm:prSet/>
      <dgm:spPr/>
      <dgm:t>
        <a:bodyPr/>
        <a:lstStyle/>
        <a:p>
          <a:endParaRPr lang="en-GB"/>
        </a:p>
      </dgm:t>
    </dgm:pt>
    <dgm:pt modelId="{9EDB7D5E-84B8-E54C-A0A1-705C1E7A9BE8}">
      <dgm:prSet phldrT="[Text]" custT="1"/>
      <dgm:spPr/>
      <dgm:t>
        <a:bodyPr/>
        <a:lstStyle/>
        <a:p>
          <a:pPr>
            <a:buNone/>
          </a:pPr>
          <a:r>
            <a:rPr lang="en-GB" sz="1400" dirty="0">
              <a:latin typeface="Avenir Next" panose="020B0503020202020204" pitchFamily="34" charset="0"/>
            </a:rPr>
            <a:t>We:</a:t>
          </a:r>
        </a:p>
      </dgm:t>
    </dgm:pt>
    <dgm:pt modelId="{E8AA5662-70FC-3845-ADE1-06E566A7C185}" type="parTrans" cxnId="{F787E0D4-CC5E-3F44-B895-DC7D8DD21347}">
      <dgm:prSet/>
      <dgm:spPr/>
      <dgm:t>
        <a:bodyPr/>
        <a:lstStyle/>
        <a:p>
          <a:endParaRPr lang="en-GB"/>
        </a:p>
      </dgm:t>
    </dgm:pt>
    <dgm:pt modelId="{D355A81D-7765-5A49-9CF8-450F3CCBA147}" type="sibTrans" cxnId="{F787E0D4-CC5E-3F44-B895-DC7D8DD21347}">
      <dgm:prSet/>
      <dgm:spPr/>
      <dgm:t>
        <a:bodyPr/>
        <a:lstStyle/>
        <a:p>
          <a:endParaRPr lang="en-GB"/>
        </a:p>
      </dgm:t>
    </dgm:pt>
    <dgm:pt modelId="{AA047A3F-2876-6840-B89C-8E057DB9469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latin typeface="Avenir Next" panose="020B0503020202020204" pitchFamily="34" charset="0"/>
            </a:rPr>
            <a:t> will create, maintain, and update an interactive dashboard and index on the rule of law and European values;</a:t>
          </a:r>
        </a:p>
      </dgm:t>
    </dgm:pt>
    <dgm:pt modelId="{AB5B5AA7-1D6A-034C-B98E-1DD1A2D49F8D}" type="parTrans" cxnId="{8888729C-44B1-0345-93D8-89B015514687}">
      <dgm:prSet/>
      <dgm:spPr/>
      <dgm:t>
        <a:bodyPr/>
        <a:lstStyle/>
        <a:p>
          <a:endParaRPr lang="en-GB"/>
        </a:p>
      </dgm:t>
    </dgm:pt>
    <dgm:pt modelId="{41205280-DB18-3D48-B25D-E493DC2B8348}" type="sibTrans" cxnId="{8888729C-44B1-0345-93D8-89B015514687}">
      <dgm:prSet/>
      <dgm:spPr/>
      <dgm:t>
        <a:bodyPr/>
        <a:lstStyle/>
        <a:p>
          <a:endParaRPr lang="en-GB"/>
        </a:p>
      </dgm:t>
    </dgm:pt>
    <dgm:pt modelId="{2C1F7CA5-E826-F647-9C1A-F021BB22048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latin typeface="Avenir Next" panose="020B0503020202020204" pitchFamily="34" charset="0"/>
            </a:rPr>
            <a:t>deliver public lectures, courses, and workshops;</a:t>
          </a:r>
        </a:p>
      </dgm:t>
    </dgm:pt>
    <dgm:pt modelId="{81C1E9F0-8000-3C45-8C88-7FB298FB0E88}" type="parTrans" cxnId="{37CB4E14-11F2-CB41-8479-86CF0BAC0C5D}">
      <dgm:prSet/>
      <dgm:spPr/>
      <dgm:t>
        <a:bodyPr/>
        <a:lstStyle/>
        <a:p>
          <a:endParaRPr lang="en-GB"/>
        </a:p>
      </dgm:t>
    </dgm:pt>
    <dgm:pt modelId="{CCC182C1-3FB7-8649-903A-FD3708FFA756}" type="sibTrans" cxnId="{37CB4E14-11F2-CB41-8479-86CF0BAC0C5D}">
      <dgm:prSet/>
      <dgm:spPr/>
      <dgm:t>
        <a:bodyPr/>
        <a:lstStyle/>
        <a:p>
          <a:endParaRPr lang="en-GB"/>
        </a:p>
      </dgm:t>
    </dgm:pt>
    <dgm:pt modelId="{BD354B12-8B44-4B40-9A48-FAADEB4DC5F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latin typeface="Avenir Next" panose="020B0503020202020204" pitchFamily="34" charset="0"/>
            </a:rPr>
            <a:t>disseminate our findings in a variety of publications and other outputs. </a:t>
          </a:r>
        </a:p>
      </dgm:t>
    </dgm:pt>
    <dgm:pt modelId="{BE76993C-0A8F-0243-A326-A361A3FC45EF}" type="parTrans" cxnId="{32C2A780-4F68-2B4A-8D47-25BF5B892DC9}">
      <dgm:prSet/>
      <dgm:spPr/>
      <dgm:t>
        <a:bodyPr/>
        <a:lstStyle/>
        <a:p>
          <a:endParaRPr lang="en-GB"/>
        </a:p>
      </dgm:t>
    </dgm:pt>
    <dgm:pt modelId="{6D3D8FCC-9721-FD48-8DB0-29B9C8CD2C35}" type="sibTrans" cxnId="{32C2A780-4F68-2B4A-8D47-25BF5B892DC9}">
      <dgm:prSet/>
      <dgm:spPr/>
      <dgm:t>
        <a:bodyPr/>
        <a:lstStyle/>
        <a:p>
          <a:endParaRPr lang="en-GB"/>
        </a:p>
      </dgm:t>
    </dgm:pt>
    <dgm:pt modelId="{E0873CAA-6DDB-3049-8D0A-87185B0ADD88}" type="pres">
      <dgm:prSet presAssocID="{629DC7CD-94EA-F341-B8D2-EB129EF2790F}" presName="Name0" presStyleCnt="0">
        <dgm:presLayoutVars>
          <dgm:dir/>
          <dgm:animLvl val="lvl"/>
          <dgm:resizeHandles val="exact"/>
        </dgm:presLayoutVars>
      </dgm:prSet>
      <dgm:spPr/>
    </dgm:pt>
    <dgm:pt modelId="{3B645DC7-E3D8-E04B-BD70-74DE3F72A933}" type="pres">
      <dgm:prSet presAssocID="{629DC7CD-94EA-F341-B8D2-EB129EF2790F}" presName="tSp" presStyleCnt="0"/>
      <dgm:spPr/>
    </dgm:pt>
    <dgm:pt modelId="{C5F2CDB2-A149-3445-B6B3-61B927D65874}" type="pres">
      <dgm:prSet presAssocID="{629DC7CD-94EA-F341-B8D2-EB129EF2790F}" presName="bSp" presStyleCnt="0"/>
      <dgm:spPr/>
    </dgm:pt>
    <dgm:pt modelId="{3FA773D5-7F71-504B-993C-E9BA98571EDE}" type="pres">
      <dgm:prSet presAssocID="{629DC7CD-94EA-F341-B8D2-EB129EF2790F}" presName="process" presStyleCnt="0"/>
      <dgm:spPr/>
    </dgm:pt>
    <dgm:pt modelId="{0ADC992D-154B-A242-9CC1-AC65325BA385}" type="pres">
      <dgm:prSet presAssocID="{0EA64DDB-05AC-E04B-A152-EBB14592F92D}" presName="composite1" presStyleCnt="0"/>
      <dgm:spPr/>
    </dgm:pt>
    <dgm:pt modelId="{50EA245A-B660-804D-9D3F-BBB8636D6228}" type="pres">
      <dgm:prSet presAssocID="{0EA64DDB-05AC-E04B-A152-EBB14592F92D}" presName="dummyNode1" presStyleLbl="node1" presStyleIdx="0" presStyleCnt="3"/>
      <dgm:spPr/>
    </dgm:pt>
    <dgm:pt modelId="{A9437D61-3E20-264A-A224-9FBAEAC92EF7}" type="pres">
      <dgm:prSet presAssocID="{0EA64DDB-05AC-E04B-A152-EBB14592F92D}" presName="childNode1" presStyleLbl="bgAcc1" presStyleIdx="0" presStyleCnt="3" custScaleX="155628" custScaleY="162850" custLinFactNeighborX="-42902" custLinFactNeighborY="0">
        <dgm:presLayoutVars>
          <dgm:bulletEnabled val="1"/>
        </dgm:presLayoutVars>
      </dgm:prSet>
      <dgm:spPr/>
    </dgm:pt>
    <dgm:pt modelId="{6E7EF0F2-C4B7-1440-83B4-1035B4B89A31}" type="pres">
      <dgm:prSet presAssocID="{0EA64DDB-05AC-E04B-A152-EBB14592F92D}" presName="childNode1tx" presStyleLbl="bgAcc1" presStyleIdx="0" presStyleCnt="3">
        <dgm:presLayoutVars>
          <dgm:bulletEnabled val="1"/>
        </dgm:presLayoutVars>
      </dgm:prSet>
      <dgm:spPr/>
    </dgm:pt>
    <dgm:pt modelId="{067961D5-B9E1-CA4C-A478-2384F8411DEB}" type="pres">
      <dgm:prSet presAssocID="{0EA64DDB-05AC-E04B-A152-EBB14592F92D}" presName="parentNode1" presStyleLbl="node1" presStyleIdx="0" presStyleCnt="3" custLinFactNeighborX="25509" custLinFactNeighborY="38496">
        <dgm:presLayoutVars>
          <dgm:chMax val="1"/>
          <dgm:bulletEnabled val="1"/>
        </dgm:presLayoutVars>
      </dgm:prSet>
      <dgm:spPr/>
    </dgm:pt>
    <dgm:pt modelId="{4A4CA1B8-8489-D84F-8D9E-C301BE9BF363}" type="pres">
      <dgm:prSet presAssocID="{0EA64DDB-05AC-E04B-A152-EBB14592F92D}" presName="connSite1" presStyleCnt="0"/>
      <dgm:spPr/>
    </dgm:pt>
    <dgm:pt modelId="{00E34151-42A9-4D41-A2F8-B0FAECCEEECF}" type="pres">
      <dgm:prSet presAssocID="{93866032-B589-5941-B523-2E0F62438B19}" presName="Name9" presStyleLbl="sibTrans2D1" presStyleIdx="0" presStyleCnt="2"/>
      <dgm:spPr/>
    </dgm:pt>
    <dgm:pt modelId="{56D3B896-AC4E-8049-9436-355A0E380E3F}" type="pres">
      <dgm:prSet presAssocID="{D5FDF3B5-EF3B-9844-BF1A-267AFF072F39}" presName="composite2" presStyleCnt="0"/>
      <dgm:spPr/>
    </dgm:pt>
    <dgm:pt modelId="{2518022D-41BD-CE40-A1FE-EA39ADDD2481}" type="pres">
      <dgm:prSet presAssocID="{D5FDF3B5-EF3B-9844-BF1A-267AFF072F39}" presName="dummyNode2" presStyleLbl="node1" presStyleIdx="0" presStyleCnt="3"/>
      <dgm:spPr/>
    </dgm:pt>
    <dgm:pt modelId="{0B8A6F60-9D56-EE46-AFD6-09F1FDFDBDE5}" type="pres">
      <dgm:prSet presAssocID="{D5FDF3B5-EF3B-9844-BF1A-267AFF072F39}" presName="childNode2" presStyleLbl="bgAcc1" presStyleIdx="1" presStyleCnt="3" custScaleX="157528" custScaleY="143700" custLinFactNeighborX="-17135" custLinFactNeighborY="-2444">
        <dgm:presLayoutVars>
          <dgm:bulletEnabled val="1"/>
        </dgm:presLayoutVars>
      </dgm:prSet>
      <dgm:spPr/>
    </dgm:pt>
    <dgm:pt modelId="{0B5B6090-512A-924B-9397-60AD69A2C57C}" type="pres">
      <dgm:prSet presAssocID="{D5FDF3B5-EF3B-9844-BF1A-267AFF072F39}" presName="childNode2tx" presStyleLbl="bgAcc1" presStyleIdx="1" presStyleCnt="3">
        <dgm:presLayoutVars>
          <dgm:bulletEnabled val="1"/>
        </dgm:presLayoutVars>
      </dgm:prSet>
      <dgm:spPr/>
    </dgm:pt>
    <dgm:pt modelId="{78F76AC2-D3B4-C845-90A4-BB7C595ABE74}" type="pres">
      <dgm:prSet presAssocID="{D5FDF3B5-EF3B-9844-BF1A-267AFF072F39}" presName="parentNode2" presStyleLbl="node1" presStyleIdx="1" presStyleCnt="3" custLinFactNeighborX="17908" custLinFactNeighborY="-31612">
        <dgm:presLayoutVars>
          <dgm:chMax val="0"/>
          <dgm:bulletEnabled val="1"/>
        </dgm:presLayoutVars>
      </dgm:prSet>
      <dgm:spPr/>
    </dgm:pt>
    <dgm:pt modelId="{604BD2D5-CADB-6A46-83E0-3E87A198E73B}" type="pres">
      <dgm:prSet presAssocID="{D5FDF3B5-EF3B-9844-BF1A-267AFF072F39}" presName="connSite2" presStyleCnt="0"/>
      <dgm:spPr/>
    </dgm:pt>
    <dgm:pt modelId="{6021DBE4-14CB-C444-A22F-9AE039B354B9}" type="pres">
      <dgm:prSet presAssocID="{732FA8F4-C1D0-7442-BDE1-F3359A6F7DC7}" presName="Name18" presStyleLbl="sibTrans2D1" presStyleIdx="1" presStyleCnt="2"/>
      <dgm:spPr/>
    </dgm:pt>
    <dgm:pt modelId="{63B6D586-A662-A141-80A1-8C6F540D1BC0}" type="pres">
      <dgm:prSet presAssocID="{0202E639-A260-1D41-B679-329E984CFBBD}" presName="composite1" presStyleCnt="0"/>
      <dgm:spPr/>
    </dgm:pt>
    <dgm:pt modelId="{AD23D855-D030-C748-B59C-8E56036142AA}" type="pres">
      <dgm:prSet presAssocID="{0202E639-A260-1D41-B679-329E984CFBBD}" presName="dummyNode1" presStyleLbl="node1" presStyleIdx="1" presStyleCnt="3"/>
      <dgm:spPr/>
    </dgm:pt>
    <dgm:pt modelId="{F526E20F-A6B9-C64A-8ECA-BC1809F0CC60}" type="pres">
      <dgm:prSet presAssocID="{0202E639-A260-1D41-B679-329E984CFBBD}" presName="childNode1" presStyleLbl="bgAcc1" presStyleIdx="2" presStyleCnt="3" custScaleX="157352" custScaleY="145814" custLinFactNeighborX="-20159" custLinFactNeighborY="-3056">
        <dgm:presLayoutVars>
          <dgm:bulletEnabled val="1"/>
        </dgm:presLayoutVars>
      </dgm:prSet>
      <dgm:spPr/>
    </dgm:pt>
    <dgm:pt modelId="{2C8176E1-0992-E04F-A930-3DF172E3F6A4}" type="pres">
      <dgm:prSet presAssocID="{0202E639-A260-1D41-B679-329E984CFBBD}" presName="childNode1tx" presStyleLbl="bgAcc1" presStyleIdx="2" presStyleCnt="3">
        <dgm:presLayoutVars>
          <dgm:bulletEnabled val="1"/>
        </dgm:presLayoutVars>
      </dgm:prSet>
      <dgm:spPr/>
    </dgm:pt>
    <dgm:pt modelId="{D212E4BA-6D28-E04C-8074-32C3C0CC8ADA}" type="pres">
      <dgm:prSet presAssocID="{0202E639-A260-1D41-B679-329E984CFBBD}" presName="parentNode1" presStyleLbl="node1" presStyleIdx="2" presStyleCnt="3" custLinFactNeighborX="14174" custLinFactNeighborY="47254">
        <dgm:presLayoutVars>
          <dgm:chMax val="1"/>
          <dgm:bulletEnabled val="1"/>
        </dgm:presLayoutVars>
      </dgm:prSet>
      <dgm:spPr/>
    </dgm:pt>
    <dgm:pt modelId="{253738C5-62F0-F640-9E39-031E36908ADA}" type="pres">
      <dgm:prSet presAssocID="{0202E639-A260-1D41-B679-329E984CFBBD}" presName="connSite1" presStyleCnt="0"/>
      <dgm:spPr/>
    </dgm:pt>
  </dgm:ptLst>
  <dgm:cxnLst>
    <dgm:cxn modelId="{4EAEC00D-6EB5-3F4D-BDCB-EA2E0B896CBF}" type="presOf" srcId="{629DC7CD-94EA-F341-B8D2-EB129EF2790F}" destId="{E0873CAA-6DDB-3049-8D0A-87185B0ADD88}" srcOrd="0" destOrd="0" presId="urn:microsoft.com/office/officeart/2005/8/layout/hProcess4"/>
    <dgm:cxn modelId="{37CB4E14-11F2-CB41-8479-86CF0BAC0C5D}" srcId="{0202E639-A260-1D41-B679-329E984CFBBD}" destId="{2C1F7CA5-E826-F647-9C1A-F021BB220480}" srcOrd="2" destOrd="0" parTransId="{81C1E9F0-8000-3C45-8C88-7FB298FB0E88}" sibTransId="{CCC182C1-3FB7-8649-903A-FD3708FFA756}"/>
    <dgm:cxn modelId="{ED346424-34B6-614B-A75D-CE34457C0CE8}" type="presOf" srcId="{BD354B12-8B44-4B40-9A48-FAADEB4DC5FD}" destId="{F526E20F-A6B9-C64A-8ECA-BC1809F0CC60}" srcOrd="0" destOrd="3" presId="urn:microsoft.com/office/officeart/2005/8/layout/hProcess4"/>
    <dgm:cxn modelId="{65411A2B-E0CD-AF47-BDBE-C32B558C8022}" type="presOf" srcId="{D0C69854-146C-0240-ADBE-24E066023B46}" destId="{6E7EF0F2-C4B7-1440-83B4-1035B4B89A31}" srcOrd="1" destOrd="0" presId="urn:microsoft.com/office/officeart/2005/8/layout/hProcess4"/>
    <dgm:cxn modelId="{EB13BF2D-91EC-6242-9AF7-B863E6F91158}" type="presOf" srcId="{0202E639-A260-1D41-B679-329E984CFBBD}" destId="{D212E4BA-6D28-E04C-8074-32C3C0CC8ADA}" srcOrd="0" destOrd="0" presId="urn:microsoft.com/office/officeart/2005/8/layout/hProcess4"/>
    <dgm:cxn modelId="{2FC80462-B3D1-A74A-9BBF-9344F14F0A99}" srcId="{629DC7CD-94EA-F341-B8D2-EB129EF2790F}" destId="{0EA64DDB-05AC-E04B-A152-EBB14592F92D}" srcOrd="0" destOrd="0" parTransId="{07A58D5B-A8FB-2C48-996E-32275CC7E190}" sibTransId="{93866032-B589-5941-B523-2E0F62438B19}"/>
    <dgm:cxn modelId="{97C31863-02E6-004C-8D15-4DA81DAC1028}" type="presOf" srcId="{D0C69854-146C-0240-ADBE-24E066023B46}" destId="{A9437D61-3E20-264A-A224-9FBAEAC92EF7}" srcOrd="0" destOrd="0" presId="urn:microsoft.com/office/officeart/2005/8/layout/hProcess4"/>
    <dgm:cxn modelId="{5CD61645-03B1-604A-B229-D78FB09F88AA}" type="presOf" srcId="{052B2C5E-8336-F849-9AAA-29EFFE41A20F}" destId="{0B8A6F60-9D56-EE46-AFD6-09F1FDFDBDE5}" srcOrd="0" destOrd="0" presId="urn:microsoft.com/office/officeart/2005/8/layout/hProcess4"/>
    <dgm:cxn modelId="{C18B4969-0EC0-5943-B416-62690C877663}" type="presOf" srcId="{052B2C5E-8336-F849-9AAA-29EFFE41A20F}" destId="{0B5B6090-512A-924B-9397-60AD69A2C57C}" srcOrd="1" destOrd="0" presId="urn:microsoft.com/office/officeart/2005/8/layout/hProcess4"/>
    <dgm:cxn modelId="{99306C51-762F-4D4F-A66C-55D0C352467C}" type="presOf" srcId="{AA047A3F-2876-6840-B89C-8E057DB94693}" destId="{F526E20F-A6B9-C64A-8ECA-BC1809F0CC60}" srcOrd="0" destOrd="1" presId="urn:microsoft.com/office/officeart/2005/8/layout/hProcess4"/>
    <dgm:cxn modelId="{2F373653-BBFA-8D46-A32F-3B76CC44A59D}" type="presOf" srcId="{BD354B12-8B44-4B40-9A48-FAADEB4DC5FD}" destId="{2C8176E1-0992-E04F-A930-3DF172E3F6A4}" srcOrd="1" destOrd="3" presId="urn:microsoft.com/office/officeart/2005/8/layout/hProcess4"/>
    <dgm:cxn modelId="{E4B46D79-09BC-E14C-9237-EC1D889FF88A}" type="presOf" srcId="{2C1F7CA5-E826-F647-9C1A-F021BB220480}" destId="{2C8176E1-0992-E04F-A930-3DF172E3F6A4}" srcOrd="1" destOrd="2" presId="urn:microsoft.com/office/officeart/2005/8/layout/hProcess4"/>
    <dgm:cxn modelId="{AA0AF35A-3F79-934F-8B2D-0751649BF001}" type="presOf" srcId="{9EDB7D5E-84B8-E54C-A0A1-705C1E7A9BE8}" destId="{2C8176E1-0992-E04F-A930-3DF172E3F6A4}" srcOrd="1" destOrd="0" presId="urn:microsoft.com/office/officeart/2005/8/layout/hProcess4"/>
    <dgm:cxn modelId="{32C2A780-4F68-2B4A-8D47-25BF5B892DC9}" srcId="{0202E639-A260-1D41-B679-329E984CFBBD}" destId="{BD354B12-8B44-4B40-9A48-FAADEB4DC5FD}" srcOrd="3" destOrd="0" parTransId="{BE76993C-0A8F-0243-A326-A361A3FC45EF}" sibTransId="{6D3D8FCC-9721-FD48-8DB0-29B9C8CD2C35}"/>
    <dgm:cxn modelId="{40B0618A-F050-DD47-9901-69DD2B0EFE5E}" type="presOf" srcId="{93866032-B589-5941-B523-2E0F62438B19}" destId="{00E34151-42A9-4D41-A2F8-B0FAECCEEECF}" srcOrd="0" destOrd="0" presId="urn:microsoft.com/office/officeart/2005/8/layout/hProcess4"/>
    <dgm:cxn modelId="{5568F78D-EACC-714D-81D8-2731534EBFC6}" srcId="{629DC7CD-94EA-F341-B8D2-EB129EF2790F}" destId="{D5FDF3B5-EF3B-9844-BF1A-267AFF072F39}" srcOrd="1" destOrd="0" parTransId="{415ECB49-1869-5E49-A9B8-7338C672C9B5}" sibTransId="{732FA8F4-C1D0-7442-BDE1-F3359A6F7DC7}"/>
    <dgm:cxn modelId="{03729E98-EDB6-3C43-B741-30EE880E763E}" srcId="{D5FDF3B5-EF3B-9844-BF1A-267AFF072F39}" destId="{052B2C5E-8336-F849-9AAA-29EFFE41A20F}" srcOrd="0" destOrd="0" parTransId="{64CA1E20-C10D-7441-992A-9CE1B38EEF45}" sibTransId="{DD3606BA-62BD-F946-9E5B-00C75C397E2F}"/>
    <dgm:cxn modelId="{8888729C-44B1-0345-93D8-89B015514687}" srcId="{0202E639-A260-1D41-B679-329E984CFBBD}" destId="{AA047A3F-2876-6840-B89C-8E057DB94693}" srcOrd="1" destOrd="0" parTransId="{AB5B5AA7-1D6A-034C-B98E-1DD1A2D49F8D}" sibTransId="{41205280-DB18-3D48-B25D-E493DC2B8348}"/>
    <dgm:cxn modelId="{2B58E0B3-A73D-1B4E-8D45-85CCE1E7643C}" type="presOf" srcId="{D5FDF3B5-EF3B-9844-BF1A-267AFF072F39}" destId="{78F76AC2-D3B4-C845-90A4-BB7C595ABE74}" srcOrd="0" destOrd="0" presId="urn:microsoft.com/office/officeart/2005/8/layout/hProcess4"/>
    <dgm:cxn modelId="{C74F2DBF-029C-4945-B26D-10978ADBC23C}" type="presOf" srcId="{732FA8F4-C1D0-7442-BDE1-F3359A6F7DC7}" destId="{6021DBE4-14CB-C444-A22F-9AE039B354B9}" srcOrd="0" destOrd="0" presId="urn:microsoft.com/office/officeart/2005/8/layout/hProcess4"/>
    <dgm:cxn modelId="{D7B8E7C7-F57D-EF4F-849F-EBA42130A7D0}" srcId="{629DC7CD-94EA-F341-B8D2-EB129EF2790F}" destId="{0202E639-A260-1D41-B679-329E984CFBBD}" srcOrd="2" destOrd="0" parTransId="{D138A58D-B567-CA4E-8C13-C6C9DABBC796}" sibTransId="{57A37D7D-6FA6-024B-A835-606D439FAD0B}"/>
    <dgm:cxn modelId="{F787E0D4-CC5E-3F44-B895-DC7D8DD21347}" srcId="{0202E639-A260-1D41-B679-329E984CFBBD}" destId="{9EDB7D5E-84B8-E54C-A0A1-705C1E7A9BE8}" srcOrd="0" destOrd="0" parTransId="{E8AA5662-70FC-3845-ADE1-06E566A7C185}" sibTransId="{D355A81D-7765-5A49-9CF8-450F3CCBA147}"/>
    <dgm:cxn modelId="{DF3E06D7-2F7E-224E-8DC5-3E769DDA0152}" type="presOf" srcId="{0EA64DDB-05AC-E04B-A152-EBB14592F92D}" destId="{067961D5-B9E1-CA4C-A478-2384F8411DEB}" srcOrd="0" destOrd="0" presId="urn:microsoft.com/office/officeart/2005/8/layout/hProcess4"/>
    <dgm:cxn modelId="{886902D9-DC2D-394E-A475-A07B469AD2B2}" type="presOf" srcId="{AA047A3F-2876-6840-B89C-8E057DB94693}" destId="{2C8176E1-0992-E04F-A930-3DF172E3F6A4}" srcOrd="1" destOrd="1" presId="urn:microsoft.com/office/officeart/2005/8/layout/hProcess4"/>
    <dgm:cxn modelId="{F0C531E2-83CF-9642-A4E7-D5B50A5D1E11}" srcId="{0EA64DDB-05AC-E04B-A152-EBB14592F92D}" destId="{D0C69854-146C-0240-ADBE-24E066023B46}" srcOrd="0" destOrd="0" parTransId="{5E7EF858-51F2-384E-856D-D29094FE9280}" sibTransId="{9F711BC9-4AE3-5043-BBEF-2442336D2678}"/>
    <dgm:cxn modelId="{A996DBF0-A23E-E847-B11E-9CBB705D37A5}" type="presOf" srcId="{9EDB7D5E-84B8-E54C-A0A1-705C1E7A9BE8}" destId="{F526E20F-A6B9-C64A-8ECA-BC1809F0CC60}" srcOrd="0" destOrd="0" presId="urn:microsoft.com/office/officeart/2005/8/layout/hProcess4"/>
    <dgm:cxn modelId="{4855F4F4-7C89-2C44-8928-E260D85BFB3C}" type="presOf" srcId="{2C1F7CA5-E826-F647-9C1A-F021BB220480}" destId="{F526E20F-A6B9-C64A-8ECA-BC1809F0CC60}" srcOrd="0" destOrd="2" presId="urn:microsoft.com/office/officeart/2005/8/layout/hProcess4"/>
    <dgm:cxn modelId="{624F415B-BDE1-B341-8891-BF4596EE12D9}" type="presParOf" srcId="{E0873CAA-6DDB-3049-8D0A-87185B0ADD88}" destId="{3B645DC7-E3D8-E04B-BD70-74DE3F72A933}" srcOrd="0" destOrd="0" presId="urn:microsoft.com/office/officeart/2005/8/layout/hProcess4"/>
    <dgm:cxn modelId="{37598F4C-9495-3442-975E-99D0CAF7CE09}" type="presParOf" srcId="{E0873CAA-6DDB-3049-8D0A-87185B0ADD88}" destId="{C5F2CDB2-A149-3445-B6B3-61B927D65874}" srcOrd="1" destOrd="0" presId="urn:microsoft.com/office/officeart/2005/8/layout/hProcess4"/>
    <dgm:cxn modelId="{31BFA4DA-2367-1541-AACC-102A7D118E5B}" type="presParOf" srcId="{E0873CAA-6DDB-3049-8D0A-87185B0ADD88}" destId="{3FA773D5-7F71-504B-993C-E9BA98571EDE}" srcOrd="2" destOrd="0" presId="urn:microsoft.com/office/officeart/2005/8/layout/hProcess4"/>
    <dgm:cxn modelId="{787B40D6-93DE-BB47-B3BF-6EA5DBE39387}" type="presParOf" srcId="{3FA773D5-7F71-504B-993C-E9BA98571EDE}" destId="{0ADC992D-154B-A242-9CC1-AC65325BA385}" srcOrd="0" destOrd="0" presId="urn:microsoft.com/office/officeart/2005/8/layout/hProcess4"/>
    <dgm:cxn modelId="{88E442D0-D658-B84A-BEBE-17D2B9FE04FC}" type="presParOf" srcId="{0ADC992D-154B-A242-9CC1-AC65325BA385}" destId="{50EA245A-B660-804D-9D3F-BBB8636D6228}" srcOrd="0" destOrd="0" presId="urn:microsoft.com/office/officeart/2005/8/layout/hProcess4"/>
    <dgm:cxn modelId="{35E5D7D5-E295-9847-A62F-7AB88733A9F0}" type="presParOf" srcId="{0ADC992D-154B-A242-9CC1-AC65325BA385}" destId="{A9437D61-3E20-264A-A224-9FBAEAC92EF7}" srcOrd="1" destOrd="0" presId="urn:microsoft.com/office/officeart/2005/8/layout/hProcess4"/>
    <dgm:cxn modelId="{30AD77E4-F98F-8149-87DC-DC989B6D31FA}" type="presParOf" srcId="{0ADC992D-154B-A242-9CC1-AC65325BA385}" destId="{6E7EF0F2-C4B7-1440-83B4-1035B4B89A31}" srcOrd="2" destOrd="0" presId="urn:microsoft.com/office/officeart/2005/8/layout/hProcess4"/>
    <dgm:cxn modelId="{7157AA64-7A99-8242-B34D-0ADD01F08860}" type="presParOf" srcId="{0ADC992D-154B-A242-9CC1-AC65325BA385}" destId="{067961D5-B9E1-CA4C-A478-2384F8411DEB}" srcOrd="3" destOrd="0" presId="urn:microsoft.com/office/officeart/2005/8/layout/hProcess4"/>
    <dgm:cxn modelId="{61664DFB-8B0F-CE4B-8727-B37EFAA93309}" type="presParOf" srcId="{0ADC992D-154B-A242-9CC1-AC65325BA385}" destId="{4A4CA1B8-8489-D84F-8D9E-C301BE9BF363}" srcOrd="4" destOrd="0" presId="urn:microsoft.com/office/officeart/2005/8/layout/hProcess4"/>
    <dgm:cxn modelId="{771D7AF2-F2D9-9A4C-A42E-561C9F844234}" type="presParOf" srcId="{3FA773D5-7F71-504B-993C-E9BA98571EDE}" destId="{00E34151-42A9-4D41-A2F8-B0FAECCEEECF}" srcOrd="1" destOrd="0" presId="urn:microsoft.com/office/officeart/2005/8/layout/hProcess4"/>
    <dgm:cxn modelId="{C98ABB9E-9EF9-4942-9CE5-66B8B1958A55}" type="presParOf" srcId="{3FA773D5-7F71-504B-993C-E9BA98571EDE}" destId="{56D3B896-AC4E-8049-9436-355A0E380E3F}" srcOrd="2" destOrd="0" presId="urn:microsoft.com/office/officeart/2005/8/layout/hProcess4"/>
    <dgm:cxn modelId="{C2EF53F6-44EC-2C46-A340-0F9D75EC6AF1}" type="presParOf" srcId="{56D3B896-AC4E-8049-9436-355A0E380E3F}" destId="{2518022D-41BD-CE40-A1FE-EA39ADDD2481}" srcOrd="0" destOrd="0" presId="urn:microsoft.com/office/officeart/2005/8/layout/hProcess4"/>
    <dgm:cxn modelId="{B8EFCAEB-C309-C84F-9F36-505631EE2DD9}" type="presParOf" srcId="{56D3B896-AC4E-8049-9436-355A0E380E3F}" destId="{0B8A6F60-9D56-EE46-AFD6-09F1FDFDBDE5}" srcOrd="1" destOrd="0" presId="urn:microsoft.com/office/officeart/2005/8/layout/hProcess4"/>
    <dgm:cxn modelId="{2A5BE836-73C1-0F4F-A6DA-F8AC70B55141}" type="presParOf" srcId="{56D3B896-AC4E-8049-9436-355A0E380E3F}" destId="{0B5B6090-512A-924B-9397-60AD69A2C57C}" srcOrd="2" destOrd="0" presId="urn:microsoft.com/office/officeart/2005/8/layout/hProcess4"/>
    <dgm:cxn modelId="{08E4F038-8E35-1242-A48F-6FA3759BB5CE}" type="presParOf" srcId="{56D3B896-AC4E-8049-9436-355A0E380E3F}" destId="{78F76AC2-D3B4-C845-90A4-BB7C595ABE74}" srcOrd="3" destOrd="0" presId="urn:microsoft.com/office/officeart/2005/8/layout/hProcess4"/>
    <dgm:cxn modelId="{BDB8604F-934E-B847-BC19-344EDB16F7A9}" type="presParOf" srcId="{56D3B896-AC4E-8049-9436-355A0E380E3F}" destId="{604BD2D5-CADB-6A46-83E0-3E87A198E73B}" srcOrd="4" destOrd="0" presId="urn:microsoft.com/office/officeart/2005/8/layout/hProcess4"/>
    <dgm:cxn modelId="{953451A7-23ED-FD48-BDA0-A0D579FE5E30}" type="presParOf" srcId="{3FA773D5-7F71-504B-993C-E9BA98571EDE}" destId="{6021DBE4-14CB-C444-A22F-9AE039B354B9}" srcOrd="3" destOrd="0" presId="urn:microsoft.com/office/officeart/2005/8/layout/hProcess4"/>
    <dgm:cxn modelId="{AD74A40D-5909-A041-AD0F-331B22652FAD}" type="presParOf" srcId="{3FA773D5-7F71-504B-993C-E9BA98571EDE}" destId="{63B6D586-A662-A141-80A1-8C6F540D1BC0}" srcOrd="4" destOrd="0" presId="urn:microsoft.com/office/officeart/2005/8/layout/hProcess4"/>
    <dgm:cxn modelId="{74B668FA-EA15-4F43-955A-08AC2F04CB00}" type="presParOf" srcId="{63B6D586-A662-A141-80A1-8C6F540D1BC0}" destId="{AD23D855-D030-C748-B59C-8E56036142AA}" srcOrd="0" destOrd="0" presId="urn:microsoft.com/office/officeart/2005/8/layout/hProcess4"/>
    <dgm:cxn modelId="{FD1845CF-656D-F749-8233-70CDAAA737A9}" type="presParOf" srcId="{63B6D586-A662-A141-80A1-8C6F540D1BC0}" destId="{F526E20F-A6B9-C64A-8ECA-BC1809F0CC60}" srcOrd="1" destOrd="0" presId="urn:microsoft.com/office/officeart/2005/8/layout/hProcess4"/>
    <dgm:cxn modelId="{2A62780C-6609-3248-B3BF-541D1CCCE701}" type="presParOf" srcId="{63B6D586-A662-A141-80A1-8C6F540D1BC0}" destId="{2C8176E1-0992-E04F-A930-3DF172E3F6A4}" srcOrd="2" destOrd="0" presId="urn:microsoft.com/office/officeart/2005/8/layout/hProcess4"/>
    <dgm:cxn modelId="{9FDE4224-5825-524C-8776-73730669079D}" type="presParOf" srcId="{63B6D586-A662-A141-80A1-8C6F540D1BC0}" destId="{D212E4BA-6D28-E04C-8074-32C3C0CC8ADA}" srcOrd="3" destOrd="0" presId="urn:microsoft.com/office/officeart/2005/8/layout/hProcess4"/>
    <dgm:cxn modelId="{F3CFBEBB-8CE3-F14B-9805-9F8CF7937F6C}" type="presParOf" srcId="{63B6D586-A662-A141-80A1-8C6F540D1BC0}" destId="{253738C5-62F0-F640-9E39-031E36908AD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37D61-3E20-264A-A224-9FBAEAC92EF7}">
      <dsp:nvSpPr>
        <dsp:cNvPr id="0" name=""/>
        <dsp:cNvSpPr/>
      </dsp:nvSpPr>
      <dsp:spPr>
        <a:xfrm>
          <a:off x="0" y="367282"/>
          <a:ext cx="3361579" cy="29012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 dirty="0">
              <a:latin typeface="Avenir Next" panose="020B0503020202020204" pitchFamily="34" charset="0"/>
            </a:rPr>
            <a:t>We have reviewed available tools for measuring various aspects of the rule of law, and identified a number of  indicators which are pertinent to its measurement in the EU.  These are categorised in four pillars: (</a:t>
          </a:r>
          <a:r>
            <a:rPr lang="en-GB" sz="1400" kern="1200" dirty="0" err="1">
              <a:latin typeface="Avenir Next" panose="020B0503020202020204" pitchFamily="34" charset="0"/>
            </a:rPr>
            <a:t>i</a:t>
          </a:r>
          <a:r>
            <a:rPr lang="en-GB" sz="1400" kern="1200" dirty="0">
              <a:latin typeface="Avenir Next" panose="020B0503020202020204" pitchFamily="34" charset="0"/>
            </a:rPr>
            <a:t>) civic engagement; (ii) democratic governance; (iii) functionality of justice; and  (iv) democratic values. </a:t>
          </a:r>
        </a:p>
      </dsp:txBody>
      <dsp:txXfrm>
        <a:off x="66766" y="434048"/>
        <a:ext cx="3228047" cy="2146032"/>
      </dsp:txXfrm>
    </dsp:sp>
    <dsp:sp modelId="{00E34151-42A9-4D41-A2F8-B0FAECCEEECF}">
      <dsp:nvSpPr>
        <dsp:cNvPr id="0" name=""/>
        <dsp:cNvSpPr/>
      </dsp:nvSpPr>
      <dsp:spPr>
        <a:xfrm>
          <a:off x="2279209" y="1116630"/>
          <a:ext cx="2910740" cy="2910740"/>
        </a:xfrm>
        <a:prstGeom prst="leftCircularArrow">
          <a:avLst>
            <a:gd name="adj1" fmla="val 4202"/>
            <a:gd name="adj2" fmla="val 530229"/>
            <a:gd name="adj3" fmla="val 1808053"/>
            <a:gd name="adj4" fmla="val 8526803"/>
            <a:gd name="adj5" fmla="val 490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7961D5-B9E1-CA4C-A478-2384F8411DEB}">
      <dsp:nvSpPr>
        <dsp:cNvPr id="0" name=""/>
        <dsp:cNvSpPr/>
      </dsp:nvSpPr>
      <dsp:spPr>
        <a:xfrm>
          <a:off x="1730524" y="2620856"/>
          <a:ext cx="1920008" cy="763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venir Next" panose="020B0503020202020204" pitchFamily="34" charset="0"/>
            </a:rPr>
            <a:t>Identifying Rule of Law Indicators </a:t>
          </a:r>
        </a:p>
      </dsp:txBody>
      <dsp:txXfrm>
        <a:off x="1752887" y="2643219"/>
        <a:ext cx="1875282" cy="718798"/>
      </dsp:txXfrm>
    </dsp:sp>
    <dsp:sp modelId="{0B8A6F60-9D56-EE46-AFD6-09F1FDFDBDE5}">
      <dsp:nvSpPr>
        <dsp:cNvPr id="0" name=""/>
        <dsp:cNvSpPr/>
      </dsp:nvSpPr>
      <dsp:spPr>
        <a:xfrm>
          <a:off x="3733810" y="494325"/>
          <a:ext cx="3402620" cy="25600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 dirty="0">
              <a:latin typeface="Avenir Next" panose="020B0503020202020204" pitchFamily="34" charset="0"/>
            </a:rPr>
            <a:t>We conduct empirical mixed-method research with citizens and residents of EU states, civil society organisations, and professionals to measure their perceptions of the indicators, and combine this with existing primary/secondary data (when available). </a:t>
          </a:r>
        </a:p>
      </dsp:txBody>
      <dsp:txXfrm>
        <a:off x="3792725" y="1101832"/>
        <a:ext cx="3284790" cy="1893674"/>
      </dsp:txXfrm>
    </dsp:sp>
    <dsp:sp modelId="{6021DBE4-14CB-C444-A22F-9AE039B354B9}">
      <dsp:nvSpPr>
        <dsp:cNvPr id="0" name=""/>
        <dsp:cNvSpPr/>
      </dsp:nvSpPr>
      <dsp:spPr>
        <a:xfrm>
          <a:off x="6125374" y="-502887"/>
          <a:ext cx="3280390" cy="3280390"/>
        </a:xfrm>
        <a:prstGeom prst="circularArrow">
          <a:avLst>
            <a:gd name="adj1" fmla="val 3728"/>
            <a:gd name="adj2" fmla="val 465123"/>
            <a:gd name="adj3" fmla="val 19596978"/>
            <a:gd name="adj4" fmla="val 12813123"/>
            <a:gd name="adj5" fmla="val 435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76AC2-D3B4-C845-90A4-BB7C595ABE74}">
      <dsp:nvSpPr>
        <dsp:cNvPr id="0" name=""/>
        <dsp:cNvSpPr/>
      </dsp:nvSpPr>
      <dsp:spPr>
        <a:xfrm>
          <a:off x="5549070" y="304009"/>
          <a:ext cx="1920008" cy="763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venir Next" panose="020B0503020202020204" pitchFamily="34" charset="0"/>
            </a:rPr>
            <a:t>Measuring Indicators </a:t>
          </a:r>
        </a:p>
      </dsp:txBody>
      <dsp:txXfrm>
        <a:off x="5571433" y="326372"/>
        <a:ext cx="1875282" cy="718798"/>
      </dsp:txXfrm>
    </dsp:sp>
    <dsp:sp modelId="{F526E20F-A6B9-C64A-8ECA-BC1809F0CC60}">
      <dsp:nvSpPr>
        <dsp:cNvPr id="0" name=""/>
        <dsp:cNvSpPr/>
      </dsp:nvSpPr>
      <dsp:spPr>
        <a:xfrm>
          <a:off x="7653497" y="464590"/>
          <a:ext cx="3398818" cy="25977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 dirty="0">
              <a:latin typeface="Avenir Next" panose="020B0503020202020204" pitchFamily="34" charset="0"/>
            </a:rPr>
            <a:t>We: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 will create, maintain, and update an interactive dashboard and index on the rule of law and European values;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deliver public lectures, courses, and workshops;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disseminate our findings in a variety of publications and other outputs. </a:t>
          </a:r>
        </a:p>
      </dsp:txBody>
      <dsp:txXfrm>
        <a:off x="7713279" y="524372"/>
        <a:ext cx="3279254" cy="1921531"/>
      </dsp:txXfrm>
    </dsp:sp>
    <dsp:sp modelId="{D212E4BA-6D28-E04C-8074-32C3C0CC8ADA}">
      <dsp:nvSpPr>
        <dsp:cNvPr id="0" name=""/>
        <dsp:cNvSpPr/>
      </dsp:nvSpPr>
      <dsp:spPr>
        <a:xfrm>
          <a:off x="9460481" y="2687726"/>
          <a:ext cx="1920008" cy="763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venir Next" panose="020B0503020202020204" pitchFamily="34" charset="0"/>
            </a:rPr>
            <a:t>Monitoring and Reporting </a:t>
          </a:r>
        </a:p>
      </dsp:txBody>
      <dsp:txXfrm>
        <a:off x="9482844" y="2710089"/>
        <a:ext cx="1875282" cy="718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380E-781C-4810-B0BF-D7BE481A8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4C261-A65D-43B5-AE84-F1777C16B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9D15D-E915-4F4B-AF3B-0338B91C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A254-FCFD-4316-865D-C44F62A82D0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46BF8-701A-4B69-9D96-CD39D3C2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F3F8B-9693-4F40-8D4C-07D895A1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539C-080A-44F5-8292-8600DE66B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5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B7EFDC-4BD1-428D-8DB2-ADEADB921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AE049-6CD0-4758-AFDF-5B60B3A8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96" y="1570472"/>
            <a:ext cx="10515600" cy="64071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FF64-7523-41AF-BC48-D409695EC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96" y="2387933"/>
            <a:ext cx="10515600" cy="3472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3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54542211-6B6D-4E02-8B0C-8A058B17A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0A92F3-26CA-47F9-B079-556B520D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11088-366D-4A0F-B7D2-0DDF62D5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C23C9-A5EA-4B6C-A3B1-1871770D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A254-FCFD-4316-865D-C44F62A82D0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F765D-4E96-435E-94D9-0BBFD9B5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7BE74-95B0-4F72-BDAB-34BF1048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539C-080A-44F5-8292-8600DE66B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9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58765A91-E0F9-4C97-AB08-165B4533D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5EF1B-23FC-40D7-98F3-C97F0C75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9CD1-3DA5-424A-9802-1D6D38F35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2634D-A458-48F7-A4E8-57EE7CE71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32469-4983-4CC1-A727-997358A0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A254-FCFD-4316-865D-C44F62A82D0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F52D-4AE4-443C-988E-7C4481E7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33886-DC12-4F9D-9460-1C4AC58D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539C-080A-44F5-8292-8600DE66B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2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FAF3061-E69D-40AB-927E-290D2A5AE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50434E-D0E5-4397-872B-5245689A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4CC-9F6D-4535-9A32-86C770D51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FB685-40F2-4D7F-9B30-B60F95321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4171B-3B5F-400B-BB56-1B3F4ABD9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98720-0621-4383-A4E7-52E406D7C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94FA0-404D-4A7B-9E78-1CCC2943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A254-FCFD-4316-865D-C44F62A82D0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60739-FD9F-4B1F-8ED7-5D4535E2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C40F4-21DA-437B-B893-A04166C3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539C-080A-44F5-8292-8600DE66B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6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8A59155-0C54-4692-94A6-628606477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2F929B-6C82-4C46-AD84-2F17B705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60A4E-C204-462B-AE75-B553B40B0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A9482-607B-44FD-B743-9A0E5A49D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407A7-289D-4915-AAE1-F1742C0B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A254-FCFD-4316-865D-C44F62A82D0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A9093-05E6-4D7B-95F9-3DE4A2BF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95551-E16E-4759-8124-9D0765EA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539C-080A-44F5-8292-8600DE66B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0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BFCD2C9-8307-4D50-B2F8-EBD0EEE6F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29A417-C043-4B87-947C-3E2B6E41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9B087-9C32-4BC4-AA0D-935242C6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A254-FCFD-4316-865D-C44F62A82D0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A95C1-F3E8-4F19-9781-699DF4A8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38BEA-9F2E-47C3-B08F-7E268080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539C-080A-44F5-8292-8600DE66B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615B-57E5-42A6-B5FB-08FF3DD6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6E8A5-0AFD-422A-80E4-B26E97F9F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104F-9C26-4657-B02F-CC0882C6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A254-FCFD-4316-865D-C44F62A82D0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8285-6B8F-4C77-AC54-168C3427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32056-8510-4B41-9F44-E247AE64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539C-080A-44F5-8292-8600DE66B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8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4A3C7-9AA2-4C35-AE67-B650BFC16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52E68-2D22-4C2B-857A-458F993AC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523D5-5085-426B-8972-72C8DE74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A254-FCFD-4316-865D-C44F62A82D0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35221-C977-4E50-BAE2-AA857E8E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5544-7076-4BC5-9ED0-1FC0CC42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539C-080A-44F5-8292-8600DE66B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4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2AC0B-866D-4829-BE0C-B5742D51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07FAA-A521-4CA1-BF25-1D34CC486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6B47-101C-447B-B5B4-CA715BA4E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A254-FCFD-4316-865D-C44F62A82D0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B8BBE-22A8-4960-B7AC-7232A6575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A78E-524B-47A2-A318-CE8EEE836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539C-080A-44F5-8292-8600DE66B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0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4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E10702-CE1E-CAC5-546E-185FBDBC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738" y="516644"/>
            <a:ext cx="7317927" cy="87776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Centre for the Rule of Law and European Values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43389E-C507-B703-37A7-599C945A36B8}"/>
              </a:ext>
            </a:extLst>
          </p:cNvPr>
          <p:cNvSpPr/>
          <p:nvPr/>
        </p:nvSpPr>
        <p:spPr>
          <a:xfrm>
            <a:off x="469222" y="1638375"/>
            <a:ext cx="3326547" cy="19320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 err="1">
                <a:effectLst/>
                <a:latin typeface="Avenir Next" panose="020B0503020202020204" pitchFamily="34" charset="0"/>
              </a:rPr>
              <a:t>CRoLEV</a:t>
            </a:r>
            <a:r>
              <a:rPr lang="en-GB" b="0" i="0" dirty="0">
                <a:effectLst/>
                <a:latin typeface="Avenir Next" panose="020B0503020202020204" pitchFamily="34" charset="0"/>
              </a:rPr>
              <a:t> is a Jean Monnet Centre of Excellence co-funded by the European Union under the Erasmus+ programme 2021-27, Jean Monnet Actions for the years 2022-2025.</a:t>
            </a:r>
            <a:endParaRPr lang="en-GB" dirty="0">
              <a:latin typeface="Avenir Next" panose="020B05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AF0105-6368-21EA-A3D7-0838ABDA857D}"/>
              </a:ext>
            </a:extLst>
          </p:cNvPr>
          <p:cNvSpPr/>
          <p:nvPr/>
        </p:nvSpPr>
        <p:spPr>
          <a:xfrm>
            <a:off x="4026310" y="1638375"/>
            <a:ext cx="7696468" cy="1939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effectLst/>
                <a:latin typeface="Avenir Next" panose="020B0503020202020204" pitchFamily="34" charset="0"/>
              </a:rPr>
              <a:t>We: (</a:t>
            </a:r>
            <a:r>
              <a:rPr lang="en-GB" b="0" i="0" dirty="0" err="1">
                <a:effectLst/>
                <a:latin typeface="Avenir Next" panose="020B0503020202020204" pitchFamily="34" charset="0"/>
              </a:rPr>
              <a:t>i</a:t>
            </a:r>
            <a:r>
              <a:rPr lang="en-GB" b="0" i="0" dirty="0">
                <a:effectLst/>
                <a:latin typeface="Avenir Next" panose="020B0503020202020204" pitchFamily="34" charset="0"/>
              </a:rPr>
              <a:t>) explore the state of the </a:t>
            </a:r>
            <a:r>
              <a:rPr lang="en-GB" b="1" i="0" dirty="0">
                <a:effectLst/>
                <a:latin typeface="Avenir Next" panose="020B0503020202020204" pitchFamily="34" charset="0"/>
              </a:rPr>
              <a:t>rule of law </a:t>
            </a:r>
            <a:r>
              <a:rPr lang="en-GB" b="0" i="0" dirty="0">
                <a:effectLst/>
                <a:latin typeface="Avenir Next" panose="020B0503020202020204" pitchFamily="34" charset="0"/>
              </a:rPr>
              <a:t>within the EU and in neighbouring countries, using empirical research; (ii) investigate the deterioration of the rule of law and </a:t>
            </a:r>
            <a:r>
              <a:rPr lang="en-GB" b="1" i="0" dirty="0">
                <a:effectLst/>
                <a:latin typeface="Avenir Next" panose="020B0503020202020204" pitchFamily="34" charset="0"/>
              </a:rPr>
              <a:t>EU values </a:t>
            </a:r>
            <a:r>
              <a:rPr lang="en-GB" b="0" i="0" dirty="0">
                <a:effectLst/>
                <a:latin typeface="Avenir Next" panose="020B0503020202020204" pitchFamily="34" charset="0"/>
              </a:rPr>
              <a:t>in times of crisis; (iii) evaluate the </a:t>
            </a:r>
            <a:r>
              <a:rPr lang="en-GB" b="1" i="0" dirty="0">
                <a:effectLst/>
                <a:latin typeface="Avenir Next" panose="020B0503020202020204" pitchFamily="34" charset="0"/>
              </a:rPr>
              <a:t>mechanisms </a:t>
            </a:r>
            <a:r>
              <a:rPr lang="en-GB" b="0" i="0" dirty="0">
                <a:effectLst/>
                <a:latin typeface="Avenir Next" panose="020B0503020202020204" pitchFamily="34" charset="0"/>
              </a:rPr>
              <a:t>available at the EU level to secure European values and rule of law protections; and (iv) deliver </a:t>
            </a:r>
            <a:r>
              <a:rPr lang="en-GB" b="1" i="0" dirty="0">
                <a:effectLst/>
                <a:latin typeface="Avenir Next" panose="020B0503020202020204" pitchFamily="34" charset="0"/>
              </a:rPr>
              <a:t>research-informed teaching</a:t>
            </a:r>
            <a:r>
              <a:rPr lang="en-GB" b="0" i="0" dirty="0">
                <a:effectLst/>
                <a:latin typeface="Avenir Next" panose="020B0503020202020204" pitchFamily="34" charset="0"/>
              </a:rPr>
              <a:t> designed to reach academics, students, and professionals, and the civil society across Europe.</a:t>
            </a:r>
            <a:endParaRPr lang="en-GB" dirty="0">
              <a:latin typeface="Avenir Next" panose="020B0503020202020204" pitchFamily="34" charset="0"/>
            </a:endParaRPr>
          </a:p>
        </p:txBody>
      </p:sp>
      <p:pic>
        <p:nvPicPr>
          <p:cNvPr id="18" name="Picture 17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EB8C454D-663F-40A1-55C7-8465FEF2B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3" y="3828934"/>
            <a:ext cx="2302503" cy="1531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4A68DE7-2C9A-2BA0-4D5A-53CE9E5BD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b="1197"/>
          <a:stretch/>
        </p:blipFill>
        <p:spPr>
          <a:xfrm>
            <a:off x="3595726" y="3828935"/>
            <a:ext cx="2274649" cy="1531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B6F31F2D-D6DF-8EFF-C218-D9FAFDE84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83" y="3828934"/>
            <a:ext cx="2274650" cy="1531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A picture containing human face, person, clothing, portrait&#10;&#10;Description automatically generated">
            <a:extLst>
              <a:ext uri="{FF2B5EF4-FFF2-40B4-BE49-F238E27FC236}">
                <a16:creationId xmlns:a16="http://schemas.microsoft.com/office/drawing/2014/main" id="{0F7E1C70-41DD-A2D2-95EF-EE0915ABE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1"/>
          <a:stretch/>
        </p:blipFill>
        <p:spPr>
          <a:xfrm>
            <a:off x="9321675" y="3821758"/>
            <a:ext cx="2274650" cy="1531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54E3420-640F-E96C-FB02-7853C3CA99C6}"/>
              </a:ext>
            </a:extLst>
          </p:cNvPr>
          <p:cNvSpPr txBox="1"/>
          <p:nvPr/>
        </p:nvSpPr>
        <p:spPr>
          <a:xfrm>
            <a:off x="-136429" y="5420169"/>
            <a:ext cx="3867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Prof. </a:t>
            </a:r>
            <a:r>
              <a:rPr lang="en-GB" sz="1600" i="0" u="none" strike="noStrike" dirty="0" err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Stéphanie</a:t>
            </a:r>
            <a:r>
              <a:rPr lang="en-GB" sz="160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n-GB" sz="1600" i="0" u="none" strike="noStrike" dirty="0" err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Laulhé</a:t>
            </a:r>
            <a:r>
              <a:rPr lang="en-GB" sz="160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Shaelou </a:t>
            </a:r>
          </a:p>
          <a:p>
            <a:pPr algn="ctr"/>
            <a:r>
              <a:rPr lang="en-GB" sz="160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Centre Director</a:t>
            </a:r>
            <a:endParaRPr lang="en-GB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D258D2-24F0-506B-6620-DEA0F7213121}"/>
              </a:ext>
            </a:extLst>
          </p:cNvPr>
          <p:cNvSpPr txBox="1"/>
          <p:nvPr/>
        </p:nvSpPr>
        <p:spPr>
          <a:xfrm>
            <a:off x="3041544" y="5420169"/>
            <a:ext cx="3383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0" u="none" strike="noStrike" dirty="0" err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Dr.</a:t>
            </a:r>
            <a:r>
              <a:rPr lang="en-GB" sz="160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Andreas </a:t>
            </a:r>
            <a:r>
              <a:rPr lang="en-GB" sz="1600" i="0" u="none" strike="noStrike" dirty="0" err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Marcou</a:t>
            </a:r>
            <a:r>
              <a:rPr lang="en-GB" sz="160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en-GB" sz="160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Chief Researcher &amp; Project Manager</a:t>
            </a:r>
            <a:endParaRPr lang="en-GB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EE64EA-F6F9-8991-BCA3-3BF276929221}"/>
              </a:ext>
            </a:extLst>
          </p:cNvPr>
          <p:cNvSpPr txBox="1"/>
          <p:nvPr/>
        </p:nvSpPr>
        <p:spPr>
          <a:xfrm>
            <a:off x="6366109" y="5427543"/>
            <a:ext cx="24297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Dr.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Katerina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Kalaitzaki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Senior Researcher</a:t>
            </a:r>
            <a:endParaRPr lang="en-GB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B88A40-2726-D5EF-6E8C-D3EE67AB82BB}"/>
              </a:ext>
            </a:extLst>
          </p:cNvPr>
          <p:cNvSpPr txBox="1"/>
          <p:nvPr/>
        </p:nvSpPr>
        <p:spPr>
          <a:xfrm>
            <a:off x="9263484" y="5427543"/>
            <a:ext cx="2459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Dr.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Alex M.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Uibariu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Postdoctoral Researcher</a:t>
            </a:r>
            <a:endParaRPr lang="en-GB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6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156DD7E-C59B-1F27-83E3-E81FCDFF1C54}"/>
              </a:ext>
            </a:extLst>
          </p:cNvPr>
          <p:cNvSpPr/>
          <p:nvPr/>
        </p:nvSpPr>
        <p:spPr>
          <a:xfrm>
            <a:off x="474953" y="1622324"/>
            <a:ext cx="11309008" cy="43065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Amongst others, </a:t>
            </a:r>
            <a:r>
              <a:rPr lang="en-GB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</a:t>
            </a: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o</a:t>
            </a:r>
            <a:r>
              <a:rPr lang="en-GB" i="0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rganises</a:t>
            </a:r>
            <a:r>
              <a:rPr lang="en-GB" b="1" i="0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public lectures and intensive courses </a:t>
            </a:r>
            <a:r>
              <a:rPr lang="en-GB" b="0" i="0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delivered by world-leading experts on a variety </a:t>
            </a: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of </a:t>
            </a:r>
            <a:r>
              <a:rPr lang="en-GB" b="0" i="0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topics, ranging from counter-terrorism; to transitional justice; to the rule of law, due diligence, and sustainable justice;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hosts a </a:t>
            </a:r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digital library</a:t>
            </a: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; 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publishes </a:t>
            </a:r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didactic materials</a:t>
            </a: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all of which are free to access. Visit us at:</a:t>
            </a:r>
          </a:p>
          <a:p>
            <a:endParaRPr lang="en-GB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                </a:t>
            </a:r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http://</a:t>
            </a:r>
            <a:r>
              <a:rPr lang="en-GB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crolev.eu</a:t>
            </a:r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                                     @</a:t>
            </a:r>
            <a:r>
              <a:rPr lang="en-GB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CRoLEV_Centre</a:t>
            </a:r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                                      </a:t>
            </a:r>
            <a:r>
              <a:rPr lang="en-GB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CRoLEVcentre</a:t>
            </a:r>
            <a:endParaRPr lang="en-GB" b="1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             </a:t>
            </a:r>
          </a:p>
        </p:txBody>
      </p:sp>
      <p:pic>
        <p:nvPicPr>
          <p:cNvPr id="22" name="Picture 21" descr="A blue globe with a cursor&#10;&#10;Description automatically generated with medium confidence">
            <a:extLst>
              <a:ext uri="{FF2B5EF4-FFF2-40B4-BE49-F238E27FC236}">
                <a16:creationId xmlns:a16="http://schemas.microsoft.com/office/drawing/2014/main" id="{2F649491-AC45-A74F-3D16-88B5FE4E6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5" y="4601495"/>
            <a:ext cx="812800" cy="812800"/>
          </a:xfrm>
          <a:prstGeom prst="rect">
            <a:avLst/>
          </a:prstGeom>
        </p:spPr>
      </p:pic>
      <p:pic>
        <p:nvPicPr>
          <p:cNvPr id="23" name="Picture 22" descr="A blue circle with a letter f in it&#10;&#10;Description automatically generated with medium confidence">
            <a:extLst>
              <a:ext uri="{FF2B5EF4-FFF2-40B4-BE49-F238E27FC236}">
                <a16:creationId xmlns:a16="http://schemas.microsoft.com/office/drawing/2014/main" id="{5E9C8D94-E5A0-B933-B2EF-91E5EE4CB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0" y="4660934"/>
            <a:ext cx="693922" cy="693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7C7E8B-513E-8EB7-9A57-3E89AB613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41" y="4707384"/>
            <a:ext cx="647472" cy="6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7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434C07-B431-A8A9-722B-A1C75FB3F763}"/>
              </a:ext>
            </a:extLst>
          </p:cNvPr>
          <p:cNvSpPr/>
          <p:nvPr/>
        </p:nvSpPr>
        <p:spPr>
          <a:xfrm>
            <a:off x="2710542" y="1489587"/>
            <a:ext cx="6313715" cy="37186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0" dirty="0">
                <a:effectLst/>
                <a:latin typeface="Avenir Next" panose="020B0503020202020204" pitchFamily="34" charset="0"/>
              </a:rPr>
              <a:t>Measuring the Rule of Law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D14FBA-336B-235C-1E96-1DF95311B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041575"/>
              </p:ext>
            </p:extLst>
          </p:nvPr>
        </p:nvGraphicFramePr>
        <p:xfrm>
          <a:off x="272143" y="2481943"/>
          <a:ext cx="11647714" cy="363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21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69DC-38A2-6287-DD5B-DF4F33D3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86" y="1082320"/>
            <a:ext cx="10515600" cy="64071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Empirical research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6EA0E3-FB51-D5B1-62B7-B0E1B13331EE}"/>
              </a:ext>
            </a:extLst>
          </p:cNvPr>
          <p:cNvSpPr/>
          <p:nvPr/>
        </p:nvSpPr>
        <p:spPr>
          <a:xfrm>
            <a:off x="848139" y="2160104"/>
            <a:ext cx="2941983" cy="37503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chemeClr val="bg1"/>
                </a:solidFill>
                <a:latin typeface="Avenir Next" panose="020B0503020202020204" pitchFamily="34" charset="0"/>
              </a:rPr>
              <a:t>Pragmatist mixed-methods research developing in two stages;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</a:t>
            </a:r>
            <a:r>
              <a:rPr lang="en-GB" sz="1800" b="1" dirty="0">
                <a:solidFill>
                  <a:schemeClr val="bg1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tage 1: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Two focus groups;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Seven surveys; </a:t>
            </a:r>
            <a:endParaRPr lang="en-GB" sz="1800" dirty="0">
              <a:solidFill>
                <a:schemeClr val="bg1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Avenir Next" panose="020B0503020202020204" pitchFamily="34" charset="0"/>
              </a:rPr>
              <a:t>Stage 2: </a:t>
            </a:r>
            <a:r>
              <a:rPr lang="en-GB" sz="1800" dirty="0">
                <a:solidFill>
                  <a:schemeClr val="bg1"/>
                </a:solidFill>
                <a:latin typeface="Avenir Next" panose="020B0503020202020204" pitchFamily="34" charset="0"/>
              </a:rPr>
              <a:t>two follow-up surveys;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AE3F64-9A64-60A0-78D6-2E83B55D4922}"/>
              </a:ext>
            </a:extLst>
          </p:cNvPr>
          <p:cNvSpPr/>
          <p:nvPr/>
        </p:nvSpPr>
        <p:spPr>
          <a:xfrm>
            <a:off x="4234069" y="2160104"/>
            <a:ext cx="3730488" cy="37503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</a:t>
            </a:r>
            <a:r>
              <a:rPr lang="en-GB" sz="1800" b="1" dirty="0">
                <a:solidFill>
                  <a:schemeClr val="bg1"/>
                </a:solidFill>
                <a:latin typeface="Avenir Next" panose="020B0503020202020204" pitchFamily="34" charset="0"/>
              </a:rPr>
              <a:t> Stage 1 &amp; 2 Surveys: </a:t>
            </a:r>
            <a:r>
              <a:rPr lang="en-GB" sz="1800" dirty="0">
                <a:solidFill>
                  <a:schemeClr val="bg1"/>
                </a:solidFill>
                <a:latin typeface="Avenir Next" panose="020B0503020202020204" pitchFamily="34" charset="0"/>
              </a:rPr>
              <a:t>Virtual; </a:t>
            </a:r>
          </a:p>
          <a:p>
            <a:r>
              <a:rPr lang="en-GB" sz="1800" b="1" dirty="0">
                <a:solidFill>
                  <a:schemeClr val="bg1"/>
                </a:solidFill>
                <a:latin typeface="Avenir Next" panose="020B0503020202020204" pitchFamily="34" charset="0"/>
              </a:rPr>
              <a:t>Questions: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Multiple choice – multiple answers;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Multiple choice – single answer;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Likert scale;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Ranking;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Matrix;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Open;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63A4E83-A0CC-3826-C113-1139BC2C156E}"/>
              </a:ext>
            </a:extLst>
          </p:cNvPr>
          <p:cNvSpPr/>
          <p:nvPr/>
        </p:nvSpPr>
        <p:spPr>
          <a:xfrm>
            <a:off x="8401878" y="2160104"/>
            <a:ext cx="2941983" cy="37503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</a:t>
            </a:r>
            <a:r>
              <a:rPr lang="en-GB" sz="1800" b="1" dirty="0">
                <a:solidFill>
                  <a:schemeClr val="bg1"/>
                </a:solidFill>
                <a:latin typeface="Avenir Next" panose="020B0503020202020204" pitchFamily="34" charset="0"/>
              </a:rPr>
              <a:t> Focus Groups: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Virtual;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Semi-structured; </a:t>
            </a:r>
          </a:p>
        </p:txBody>
      </p:sp>
    </p:spTree>
    <p:extLst>
      <p:ext uri="{BB962C8B-B14F-4D97-AF65-F5344CB8AC3E}">
        <p14:creationId xmlns:p14="http://schemas.microsoft.com/office/powerpoint/2010/main" val="126683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69DC-38A2-6287-DD5B-DF4F33D3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08" y="1532894"/>
            <a:ext cx="10515600" cy="640714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</a:t>
            </a:r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 Survey on Access to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6DA5-DFB7-029F-CBC1-10FBFA14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08" y="2350862"/>
            <a:ext cx="8189101" cy="3413834"/>
          </a:xfrm>
        </p:spPr>
        <p:txBody>
          <a:bodyPr numCol="2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The survey is aimed at </a:t>
            </a:r>
            <a:r>
              <a:rPr lang="en-GB" sz="2000" b="1" dirty="0">
                <a:solidFill>
                  <a:schemeClr val="bg1"/>
                </a:solidFill>
                <a:latin typeface="Avenir Next" panose="020B0503020202020204" pitchFamily="34" charset="0"/>
              </a:rPr>
              <a:t>citizens and residents of EU member states, as well as Israel, Russia, the Ukraine, and the UK.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bg1"/>
                </a:solidFill>
                <a:latin typeface="Avenir Next" panose="020B0503020202020204" pitchFamily="34" charset="0"/>
              </a:rPr>
              <a:t>The questions explore: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Democratic representation;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Opportunities to participate in democratic dialogue;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Opportunities to shape decision-making at the local, regional, and national levels;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Access to public services;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Access to justice via courts;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Access to legal aid;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 of, and access to, alternative dispute resolution mechanisms.</a:t>
            </a:r>
          </a:p>
        </p:txBody>
      </p:sp>
      <p:pic>
        <p:nvPicPr>
          <p:cNvPr id="4" name="Content Placeholder 9" descr="A qr code with a blue background&#10;&#10;Description automatically generated">
            <a:extLst>
              <a:ext uri="{FF2B5EF4-FFF2-40B4-BE49-F238E27FC236}">
                <a16:creationId xmlns:a16="http://schemas.microsoft.com/office/drawing/2014/main" id="{DAC35097-29AB-A72D-EF77-16879DC8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92" y="235086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69DC-38A2-6287-DD5B-DF4F33D3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08" y="1307607"/>
            <a:ext cx="10515600" cy="640714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</a:t>
            </a:r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 Survey on Media and Disinformation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6DA5-DFB7-029F-CBC1-10FBFA14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08" y="1855305"/>
            <a:ext cx="8652927" cy="4121425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2900" b="1" dirty="0">
                <a:solidFill>
                  <a:schemeClr val="bg1"/>
                </a:solidFill>
                <a:latin typeface="Avenir Next" panose="020B0503020202020204" pitchFamily="34" charset="0"/>
              </a:rPr>
              <a:t>The survey aims to assess: </a:t>
            </a:r>
          </a:p>
          <a:p>
            <a:pPr>
              <a:lnSpc>
                <a:spcPct val="160000"/>
              </a:lnSpc>
            </a:pPr>
            <a:r>
              <a:rPr lang="en-GB" sz="2900" dirty="0">
                <a:solidFill>
                  <a:schemeClr val="bg1"/>
                </a:solidFill>
                <a:latin typeface="Avenir Next" panose="020B0503020202020204" pitchFamily="34" charset="0"/>
              </a:rPr>
              <a:t>public perceptions of the media, and its’ degree of independence from state institutions, public bodies, and other organisations; </a:t>
            </a:r>
          </a:p>
          <a:p>
            <a:pPr>
              <a:lnSpc>
                <a:spcPct val="160000"/>
              </a:lnSpc>
            </a:pPr>
            <a:r>
              <a:rPr lang="en-GB" sz="2900" dirty="0">
                <a:solidFill>
                  <a:schemeClr val="bg1"/>
                </a:solidFill>
                <a:latin typeface="Avenir Next" panose="020B0503020202020204" pitchFamily="34" charset="0"/>
              </a:rPr>
              <a:t>the extent to which the media can critique the state without negative consequences; </a:t>
            </a:r>
          </a:p>
          <a:p>
            <a:pPr>
              <a:lnSpc>
                <a:spcPct val="160000"/>
              </a:lnSpc>
            </a:pPr>
            <a:r>
              <a:rPr lang="en-GB" sz="2900" dirty="0">
                <a:solidFill>
                  <a:schemeClr val="bg1"/>
                </a:solidFill>
                <a:latin typeface="Avenir Next" panose="020B0503020202020204" pitchFamily="34" charset="0"/>
              </a:rPr>
              <a:t>whether media is adequately diverse so as to reflect the make-up of the society it intends to serve; </a:t>
            </a:r>
          </a:p>
          <a:p>
            <a:pPr>
              <a:lnSpc>
                <a:spcPct val="160000"/>
              </a:lnSpc>
            </a:pPr>
            <a:r>
              <a:rPr lang="en-GB" sz="2900" dirty="0">
                <a:solidFill>
                  <a:schemeClr val="bg1"/>
                </a:solidFill>
                <a:latin typeface="Avenir Next" panose="020B0503020202020204" pitchFamily="34" charset="0"/>
              </a:rPr>
              <a:t>participants’ opinion as to media’s role in upholding transparency and political accountability; and </a:t>
            </a:r>
          </a:p>
          <a:p>
            <a:pPr>
              <a:lnSpc>
                <a:spcPct val="160000"/>
              </a:lnSpc>
            </a:pPr>
            <a:r>
              <a:rPr lang="en-GB" sz="2900" dirty="0">
                <a:solidFill>
                  <a:schemeClr val="bg1"/>
                </a:solidFill>
                <a:latin typeface="Avenir Next" panose="020B0503020202020204" pitchFamily="34" charset="0"/>
              </a:rPr>
              <a:t>the extent of perceived disinformation in the media (as well as the events/topics where disinformation would be more prevalent).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2900" dirty="0">
                <a:solidFill>
                  <a:schemeClr val="bg1"/>
                </a:solidFill>
                <a:latin typeface="Avenir Next" panose="020B0503020202020204" pitchFamily="34" charset="0"/>
              </a:rPr>
              <a:t>The survey is aimed at </a:t>
            </a:r>
            <a:r>
              <a:rPr lang="en-GB" sz="2900" b="1" dirty="0">
                <a:solidFill>
                  <a:schemeClr val="bg1"/>
                </a:solidFill>
                <a:latin typeface="Avenir Next" panose="020B0503020202020204" pitchFamily="34" charset="0"/>
              </a:rPr>
              <a:t>citizens and residents of EU member states, as well as Israel, Russia, the Ukraine, and the UK. </a:t>
            </a:r>
          </a:p>
          <a:p>
            <a:pPr lvl="1"/>
            <a:endParaRPr lang="en-GB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Content Placeholder 11" descr="A qr code with blue squares&#10;&#10;Description automatically generated">
            <a:extLst>
              <a:ext uri="{FF2B5EF4-FFF2-40B4-BE49-F238E27FC236}">
                <a16:creationId xmlns:a16="http://schemas.microsoft.com/office/drawing/2014/main" id="{482C3207-78ED-46EA-F328-FB06F2A06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35" y="2355667"/>
            <a:ext cx="2983249" cy="29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69DC-38A2-6287-DD5B-DF4F33D3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08" y="1532894"/>
            <a:ext cx="10515600" cy="640714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</a:t>
            </a:r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 Surveys on Access to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6DA5-DFB7-029F-CBC1-10FBFA14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08" y="2350862"/>
            <a:ext cx="10515600" cy="3472540"/>
          </a:xfrm>
        </p:spPr>
        <p:txBody>
          <a:bodyPr numCol="2">
            <a:normAutofit fontScale="85000" lnSpcReduction="200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GB" sz="2000" b="1" kern="1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surveys aim to assess perceptions concerning: </a:t>
            </a:r>
            <a:endParaRPr lang="en-GB" sz="2000" b="1" kern="100" dirty="0">
              <a:solidFill>
                <a:schemeClr val="bg1"/>
              </a:solidFill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en-GB" sz="2000" kern="1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Access to effective judicial protection;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en-GB" sz="2000" kern="1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Civic trust in the administration of justice;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en-GB" sz="2000" kern="1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Judicial independence and impartiality;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en-GB" sz="2000" kern="1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Fairness and proportionality in the exercise of authority by the police;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en-GB" sz="2000" kern="1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Due process in the appointment, remuneration, promotion, and dismissal of judges.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2000" kern="100" dirty="0">
                <a:solidFill>
                  <a:schemeClr val="bg1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There are </a:t>
            </a:r>
            <a:r>
              <a:rPr lang="en-GB" sz="2000" b="1" kern="100" dirty="0">
                <a:solidFill>
                  <a:schemeClr val="bg1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two surveys: </a:t>
            </a:r>
          </a:p>
          <a:p>
            <a:pPr>
              <a:lnSpc>
                <a:spcPct val="150000"/>
              </a:lnSpc>
            </a:pPr>
            <a:r>
              <a:rPr lang="en-GB" sz="2000" kern="100" dirty="0">
                <a:solidFill>
                  <a:schemeClr val="bg1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One aimed at </a:t>
            </a:r>
            <a:r>
              <a:rPr lang="en-GB" sz="2000" b="1" dirty="0">
                <a:solidFill>
                  <a:schemeClr val="bg1"/>
                </a:solidFill>
                <a:latin typeface="Avenir Next" panose="020B0503020202020204" pitchFamily="34" charset="0"/>
              </a:rPr>
              <a:t>citizens and residents of EU member states, as well as Israel, Russia, the Ukraine, and the UK</a:t>
            </a:r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000" kern="1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One aimed at </a:t>
            </a:r>
            <a:r>
              <a:rPr lang="en-GB" sz="2000" b="1" kern="1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legal professionals 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in any of the aforementioned states; </a:t>
            </a:r>
          </a:p>
          <a:p>
            <a:endParaRPr lang="en-GB" sz="1800" kern="100" dirty="0">
              <a:solidFill>
                <a:schemeClr val="bg1"/>
              </a:solidFill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 (Body CS)"/>
            </a:endParaRPr>
          </a:p>
          <a:p>
            <a:endParaRPr lang="en-GB" sz="16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27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7833-0441-CBBF-F49F-CE4A30A2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04" y="10183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CRoLEV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Surveys on Access to Justice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8D44D-46F5-B350-66B5-56E1D0A58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General Public</a:t>
            </a:r>
          </a:p>
        </p:txBody>
      </p:sp>
      <p:pic>
        <p:nvPicPr>
          <p:cNvPr id="8" name="Content Placeholder 7" descr="A qr code with blue and white squares&#10;&#10;Description automatically generated">
            <a:extLst>
              <a:ext uri="{FF2B5EF4-FFF2-40B4-BE49-F238E27FC236}">
                <a16:creationId xmlns:a16="http://schemas.microsoft.com/office/drawing/2014/main" id="{086C2C14-9399-11E9-64FE-5A9D94163F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81" y="2759869"/>
            <a:ext cx="3175000" cy="3175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CB4B9-B6F3-EE55-73BD-01BCDBCD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Legal Professionals </a:t>
            </a:r>
          </a:p>
        </p:txBody>
      </p:sp>
      <p:pic>
        <p:nvPicPr>
          <p:cNvPr id="10" name="Content Placeholder 9" descr="A qr code with blue squares&#10;&#10;Description automatically generated">
            <a:extLst>
              <a:ext uri="{FF2B5EF4-FFF2-40B4-BE49-F238E27FC236}">
                <a16:creationId xmlns:a16="http://schemas.microsoft.com/office/drawing/2014/main" id="{F304EBA0-27C8-0127-FB57-3F2ECDEF01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94" y="2759869"/>
            <a:ext cx="3175000" cy="3175000"/>
          </a:xfrm>
        </p:spPr>
      </p:pic>
    </p:spTree>
    <p:extLst>
      <p:ext uri="{BB962C8B-B14F-4D97-AF65-F5344CB8AC3E}">
        <p14:creationId xmlns:p14="http://schemas.microsoft.com/office/powerpoint/2010/main" val="64753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69DC-38A2-6287-DD5B-DF4F33D3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08" y="1532894"/>
            <a:ext cx="10515600" cy="640714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CRoLEV</a:t>
            </a:r>
            <a:r>
              <a:rPr lang="en-GB" b="1" dirty="0">
                <a:solidFill>
                  <a:schemeClr val="bg1"/>
                </a:solidFill>
                <a:latin typeface="Avenir Next" panose="020B0503020202020204" pitchFamily="34" charset="0"/>
              </a:rPr>
              <a:t> Surveys on Corruption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6DA5-DFB7-029F-CBC1-10FBFA14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08" y="2350862"/>
            <a:ext cx="10515600" cy="3472540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bg1"/>
                </a:solidFill>
                <a:latin typeface="Avenir Next" panose="020B0503020202020204" pitchFamily="34" charset="0"/>
              </a:rPr>
              <a:t>Seek to measure and examine: 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Perceptions of corruption; 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Awareness of and perceptions of effectiveness of existing mechanisms to fight corruption; 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Awareness of and perceptions of effectiveness of existing mechanisms to ensure/improve transparency;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Three surveys</a:t>
            </a:r>
            <a:r>
              <a:rPr lang="en-GB" sz="18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, ai</a:t>
            </a:r>
            <a:r>
              <a:rPr lang="en-GB" sz="1800" dirty="0">
                <a:solidFill>
                  <a:schemeClr val="bg1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med at: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Citizens and residents of EU member states, as well as third states;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bg1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Specialised NGOs; and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Legal professionals</a:t>
            </a:r>
            <a:r>
              <a:rPr lang="en-GB" sz="1800" dirty="0">
                <a:solidFill>
                  <a:schemeClr val="bg1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. </a:t>
            </a:r>
            <a:endParaRPr lang="en-GB" sz="16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44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F01A-27C7-F602-F219-478F3198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66" y="1036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err="1">
                <a:solidFill>
                  <a:schemeClr val="tx2">
                    <a:lumMod val="50000"/>
                  </a:schemeClr>
                </a:solidFill>
              </a:rPr>
              <a:t>CRoLEV</a:t>
            </a:r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 Surveys on Corruption and Transparency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3454E-08B7-0DDB-42B6-1D640E4A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206" y="1705804"/>
            <a:ext cx="3824977" cy="82391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General Public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98659-B94D-2E51-9A10-67BAE90EB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1757" y="1730445"/>
            <a:ext cx="3824977" cy="799271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Legal Professionals </a:t>
            </a:r>
          </a:p>
        </p:txBody>
      </p:sp>
      <p:pic>
        <p:nvPicPr>
          <p:cNvPr id="15" name="Content Placeholder 14" descr="A qr code with blue squares&#10;&#10;Description automatically generated">
            <a:extLst>
              <a:ext uri="{FF2B5EF4-FFF2-40B4-BE49-F238E27FC236}">
                <a16:creationId xmlns:a16="http://schemas.microsoft.com/office/drawing/2014/main" id="{B6BDFFE6-45C2-D096-F4B6-A22685CBEB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46" y="2740785"/>
            <a:ext cx="3175000" cy="3175000"/>
          </a:xfr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B7EC0C5-AE50-AA5F-7892-C73E7097C644}"/>
              </a:ext>
            </a:extLst>
          </p:cNvPr>
          <p:cNvSpPr txBox="1">
            <a:spLocks/>
          </p:cNvSpPr>
          <p:nvPr/>
        </p:nvSpPr>
        <p:spPr>
          <a:xfrm>
            <a:off x="8030821" y="1699664"/>
            <a:ext cx="3824977" cy="799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NGOs</a:t>
            </a:r>
          </a:p>
        </p:txBody>
      </p:sp>
      <p:pic>
        <p:nvPicPr>
          <p:cNvPr id="13" name="Content Placeholder 12" descr="A qr code with blue squares&#10;&#10;Description automatically generated">
            <a:extLst>
              <a:ext uri="{FF2B5EF4-FFF2-40B4-BE49-F238E27FC236}">
                <a16:creationId xmlns:a16="http://schemas.microsoft.com/office/drawing/2014/main" id="{0483A50C-CA36-400A-9BCF-AD0BF2BC92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4" y="2740785"/>
            <a:ext cx="3175000" cy="3175000"/>
          </a:xfrm>
        </p:spPr>
      </p:pic>
      <p:pic>
        <p:nvPicPr>
          <p:cNvPr id="18" name="Picture 17" descr="A qr code with a blue background&#10;&#10;Description automatically generated">
            <a:extLst>
              <a:ext uri="{FF2B5EF4-FFF2-40B4-BE49-F238E27FC236}">
                <a16:creationId xmlns:a16="http://schemas.microsoft.com/office/drawing/2014/main" id="{C316F3E5-8503-A5A3-1FF9-15DA28BB8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09" y="274078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7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40076DC43924B9FCF46BF054ED80E" ma:contentTypeVersion="9" ma:contentTypeDescription="Create a new document." ma:contentTypeScope="" ma:versionID="1fcec25c4e3b06282bf30631423c77d5">
  <xsd:schema xmlns:xsd="http://www.w3.org/2001/XMLSchema" xmlns:xs="http://www.w3.org/2001/XMLSchema" xmlns:p="http://schemas.microsoft.com/office/2006/metadata/properties" xmlns:ns2="758e349f-cfaa-4a07-bd3a-de490df466c4" xmlns:ns3="564227e5-b14f-4d8e-81b9-66e2dc534b9b" targetNamespace="http://schemas.microsoft.com/office/2006/metadata/properties" ma:root="true" ma:fieldsID="d8632d6056da743040a240a9fbc3352e" ns2:_="" ns3:_="">
    <xsd:import namespace="758e349f-cfaa-4a07-bd3a-de490df466c4"/>
    <xsd:import namespace="564227e5-b14f-4d8e-81b9-66e2dc534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e349f-cfaa-4a07-bd3a-de490df46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477c209-9964-45a3-aa20-7835b75300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227e5-b14f-4d8e-81b9-66e2dc534b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9a6d4b5-2fa9-4564-8515-bb8eef2d1fea}" ma:internalName="TaxCatchAll" ma:showField="CatchAllData" ma:web="564227e5-b14f-4d8e-81b9-66e2dc534b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4227e5-b14f-4d8e-81b9-66e2dc534b9b" xsi:nil="true"/>
    <lcf76f155ced4ddcb4097134ff3c332f xmlns="758e349f-cfaa-4a07-bd3a-de490df466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16BE98-B9B9-4C19-9B79-23A24B2F15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134F43-12FF-4C81-AB57-B0328F61D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8e349f-cfaa-4a07-bd3a-de490df466c4"/>
    <ds:schemaRef ds:uri="564227e5-b14f-4d8e-81b9-66e2dc534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565F4E-34BF-4D52-86D8-5E3ED7C9DF99}">
  <ds:schemaRefs>
    <ds:schemaRef ds:uri="http://schemas.microsoft.com/office/2006/metadata/properties"/>
    <ds:schemaRef ds:uri="http://schemas.microsoft.com/office/infopath/2007/PartnerControls"/>
    <ds:schemaRef ds:uri="564227e5-b14f-4d8e-81b9-66e2dc534b9b"/>
    <ds:schemaRef ds:uri="758e349f-cfaa-4a07-bd3a-de490df466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879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</vt:lpstr>
      <vt:lpstr>Calibri</vt:lpstr>
      <vt:lpstr>Calibri Light</vt:lpstr>
      <vt:lpstr>Office Theme</vt:lpstr>
      <vt:lpstr>Centre for the Rule of Law and European Values</vt:lpstr>
      <vt:lpstr>PowerPoint Presentation</vt:lpstr>
      <vt:lpstr>Empirical research </vt:lpstr>
      <vt:lpstr>CRoLEV Survey on Access to Democracy</vt:lpstr>
      <vt:lpstr>CRoLEV Survey on Media and Disinformation</vt:lpstr>
      <vt:lpstr>CRoLEV Surveys on Access to Justice</vt:lpstr>
      <vt:lpstr>CRoLEV Surveys on Access to Justice</vt:lpstr>
      <vt:lpstr>CRoLEV Surveys on Corruption</vt:lpstr>
      <vt:lpstr>CRoLEV Surveys on Corruption and Transparency</vt:lpstr>
      <vt:lpstr>PowerPoint Presentation</vt:lpstr>
    </vt:vector>
  </TitlesOfParts>
  <Company>University Of Central Lancashire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Dimitriou &lt;UCLan Cyprus&gt;</dc:creator>
  <cp:lastModifiedBy>Stephanie Laulhe-Shaelou (CYPRUS)</cp:lastModifiedBy>
  <cp:revision>14</cp:revision>
  <dcterms:created xsi:type="dcterms:W3CDTF">2022-05-26T06:27:37Z</dcterms:created>
  <dcterms:modified xsi:type="dcterms:W3CDTF">2024-01-31T21:47:34Z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0x01010056D40076DC43924B9FCF46BF054ED80E</vt:lpwstr>
  </property>
</Properties>
</file>