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9675" cy="10439400"/>
  <p:notesSz cx="6797675" cy="9926638"/>
  <p:embeddedFontLst>
    <p:embeddedFont>
      <p:font typeface="Candara" panose="020E0502030303020204" pitchFamily="34" charset="0"/>
      <p:regular r:id="rId8"/>
      <p:bold r:id="rId9"/>
      <p:italic r:id="rId10"/>
      <p:boldItalic r:id="rId11"/>
    </p:embeddedFont>
    <p:embeddedFont>
      <p:font typeface="Fira Sans" panose="020B0503050000020004" pitchFamily="34" charset="0"/>
      <p:regular r:id="rId12"/>
      <p:bold r:id="rId13"/>
      <p:italic r:id="rId14"/>
      <p:boldItalic r:id="rId15"/>
    </p:embeddedFont>
    <p:embeddedFont>
      <p:font typeface="Fira Sans ExtraBold" panose="020B0903050000020004" pitchFamily="34" charset="0"/>
      <p:bold r:id="rId16"/>
      <p:italic r:id="rId17"/>
      <p:boldItalic r:id="rId18"/>
    </p:embeddedFont>
    <p:embeddedFont>
      <p:font typeface="Fira Sans ExtraLight" panose="020B04030500000200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Ubuntu" panose="020B0504030602030204" pitchFamily="34" charset="0"/>
      <p:regular r:id="rId27"/>
      <p:bold r:id="rId28"/>
      <p:italic r:id="rId29"/>
      <p:boldItalic r:id="rId30"/>
    </p:embeddedFont>
    <p:embeddedFont>
      <p:font typeface="Ubuntu Light" panose="020B0304030602030204" pitchFamily="34" charset="0"/>
      <p:regular r:id="rId31"/>
      <p:bold r:id="rId32"/>
      <p:italic r:id="rId33"/>
      <p:boldItalic r:id="rId34"/>
    </p:embeddedFont>
    <p:embeddedFont>
      <p:font typeface="Ubuntu Medium" panose="020B0604030602030204" pitchFamily="34" charset="0"/>
      <p:regular r:id="rId35"/>
      <p:bold r:id="rId36"/>
      <p:italic r:id="rId37"/>
      <p:boldItalic r:id="rId38"/>
    </p:embeddedFont>
    <p:embeddedFont>
      <p:font typeface="Ubuntu Mono" panose="020B0509030602030204" pitchFamily="49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372775-170F-4A14-BCD6-3C9274649E01}">
  <a:tblStyle styleId="{6E372775-170F-4A14-BCD6-3C9274649E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2"/>
  </p:normalViewPr>
  <p:slideViewPr>
    <p:cSldViewPr snapToGrid="0">
      <p:cViewPr varScale="1">
        <p:scale>
          <a:sx n="82" d="100"/>
          <a:sy n="82" d="100"/>
        </p:scale>
        <p:origin x="2862" y="84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9" Type="http://schemas.openxmlformats.org/officeDocument/2006/relationships/font" Target="fonts/font32.fntdata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42" Type="http://schemas.openxmlformats.org/officeDocument/2006/relationships/font" Target="fonts/font35.fntdata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font" Target="fonts/font30.fntdata"/><Relationship Id="rId40" Type="http://schemas.openxmlformats.org/officeDocument/2006/relationships/font" Target="fonts/font3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font" Target="fonts/font29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font" Target="fonts/font28.fntdata"/><Relationship Id="rId43" Type="http://schemas.openxmlformats.org/officeDocument/2006/relationships/presProps" Target="presProps.xml"/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38" Type="http://schemas.openxmlformats.org/officeDocument/2006/relationships/font" Target="fonts/font31.fntdata"/><Relationship Id="rId46" Type="http://schemas.openxmlformats.org/officeDocument/2006/relationships/tableStyles" Target="tableStyles.xml"/><Relationship Id="rId20" Type="http://schemas.openxmlformats.org/officeDocument/2006/relationships/font" Target="fonts/font13.fntdata"/><Relationship Id="rId41" Type="http://schemas.openxmlformats.org/officeDocument/2006/relationships/font" Target="fonts/font3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1050" y="744538"/>
            <a:ext cx="26955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466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1050" y="744538"/>
            <a:ext cx="26955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47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0cbc8a75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1050" y="744538"/>
            <a:ext cx="26955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0cbc8a75c_0_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75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0cbc8a75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1050" y="744538"/>
            <a:ext cx="26955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0cbc8a75c_0_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55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0cbc8a75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1050" y="744538"/>
            <a:ext cx="26955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0cbc8a75c_0_7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0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0cbc8a75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1050" y="744538"/>
            <a:ext cx="26955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0cbc8a75c_0_7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60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.tsavou@uoi.gr" TargetMode="External"/><Relationship Id="rId4" Type="http://schemas.openxmlformats.org/officeDocument/2006/relationships/hyperlink" Target="mailto:f.tatsi@uoi.g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14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8774" y="0"/>
            <a:ext cx="6921001" cy="7185221"/>
          </a:xfrm>
          <a:prstGeom prst="ellipse">
            <a:avLst/>
          </a:prstGeom>
          <a:solidFill>
            <a:srgbClr val="073763">
              <a:alpha val="93180"/>
            </a:srgbClr>
          </a:solidFill>
          <a:ln>
            <a:noFill/>
          </a:ln>
          <a:effectLst>
            <a:outerShdw dist="371475" dir="3240000" algn="bl" rotWithShape="0">
              <a:srgbClr val="3D85C6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CFE2F3"/>
              </a:solidFill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417141" y="7282686"/>
            <a:ext cx="6823368" cy="2121111"/>
            <a:chOff x="384975" y="7550425"/>
            <a:chExt cx="6887700" cy="2484900"/>
          </a:xfrm>
        </p:grpSpPr>
        <p:sp>
          <p:nvSpPr>
            <p:cNvPr id="56" name="Google Shape;56;p13"/>
            <p:cNvSpPr/>
            <p:nvPr/>
          </p:nvSpPr>
          <p:spPr>
            <a:xfrm>
              <a:off x="384975" y="7550425"/>
              <a:ext cx="6887700" cy="2484900"/>
            </a:xfrm>
            <a:prstGeom prst="roundRect">
              <a:avLst>
                <a:gd name="adj" fmla="val 120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" name="Google Shape;57;p13" descr="A close-up of a logo&#10;&#10;Description automatically generated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2513" y="7722625"/>
              <a:ext cx="5514975" cy="828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 descr="ECEDU Logo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70501" y="9110975"/>
              <a:ext cx="2012777" cy="567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6225" y="8735937"/>
              <a:ext cx="1847850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3"/>
          <p:cNvSpPr txBox="1"/>
          <p:nvPr/>
        </p:nvSpPr>
        <p:spPr>
          <a:xfrm>
            <a:off x="670600" y="4765750"/>
            <a:ext cx="54222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800" dirty="0">
                <a:solidFill>
                  <a:srgbClr val="6FA8DC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1</a:t>
            </a:r>
            <a:r>
              <a:rPr lang="el" sz="2800" baseline="30000" dirty="0">
                <a:solidFill>
                  <a:srgbClr val="6FA8DC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st</a:t>
            </a:r>
            <a:r>
              <a:rPr lang="en-GB" sz="2800" baseline="30000" dirty="0">
                <a:solidFill>
                  <a:srgbClr val="6FA8DC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 </a:t>
            </a:r>
            <a:r>
              <a:rPr lang="en-GB" sz="2800" dirty="0">
                <a:solidFill>
                  <a:srgbClr val="6FA8DC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-</a:t>
            </a:r>
            <a:r>
              <a:rPr lang="en-GB" sz="2800" baseline="30000" dirty="0">
                <a:solidFill>
                  <a:srgbClr val="6FA8DC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 </a:t>
            </a:r>
            <a:r>
              <a:rPr lang="el" sz="2800" dirty="0">
                <a:solidFill>
                  <a:srgbClr val="6FA8DC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3</a:t>
            </a:r>
            <a:r>
              <a:rPr lang="el" sz="2800" baseline="30000" dirty="0">
                <a:solidFill>
                  <a:srgbClr val="6FA8DC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rd</a:t>
            </a:r>
            <a:r>
              <a:rPr lang="el" sz="2800" dirty="0">
                <a:solidFill>
                  <a:srgbClr val="6FA8DC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 September 2023</a:t>
            </a:r>
            <a:endParaRPr sz="2800" dirty="0">
              <a:solidFill>
                <a:srgbClr val="6FA8DC"/>
              </a:solidFill>
              <a:latin typeface="Fira Sans ExtraLight"/>
              <a:ea typeface="Fira Sans ExtraLight"/>
              <a:cs typeface="Fira Sans ExtraLight"/>
              <a:sym typeface="Fira Sans ExtraLight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2CC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70600" y="2182631"/>
            <a:ext cx="56946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i="1" dirty="0">
                <a:solidFill>
                  <a:srgbClr val="FFFFFF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ICT in Education: </a:t>
            </a:r>
            <a:endParaRPr sz="3600" i="1" dirty="0">
              <a:solidFill>
                <a:srgbClr val="FFFFFF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i="1" dirty="0">
                <a:solidFill>
                  <a:srgbClr val="FFFFFF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Applications in Natural, Social and Health Sciences</a:t>
            </a:r>
            <a:endParaRPr sz="3600" dirty="0">
              <a:solidFill>
                <a:srgbClr val="FFFFFF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384975" y="6411000"/>
            <a:ext cx="6887700" cy="554100"/>
          </a:xfrm>
          <a:prstGeom prst="roundRect">
            <a:avLst>
              <a:gd name="adj" fmla="val 345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Hybrid </a:t>
            </a:r>
            <a:r>
              <a:rPr lang="el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Conference</a:t>
            </a:r>
            <a:r>
              <a:rPr lang="en-US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Program</a:t>
            </a:r>
            <a:endParaRPr sz="22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48775" y="323800"/>
            <a:ext cx="56946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dirty="0">
                <a:solidFill>
                  <a:srgbClr val="6FA8DC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INTERNATIONAL CONFERENCE</a:t>
            </a:r>
            <a:endParaRPr sz="2800" dirty="0">
              <a:solidFill>
                <a:srgbClr val="6FA8DC"/>
              </a:solidFill>
              <a:latin typeface="Fira Sans ExtraLight"/>
              <a:ea typeface="Fira Sans ExtraLight"/>
              <a:cs typeface="Fira Sans ExtraLight"/>
              <a:sym typeface="Fira Sans ExtraLigh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823290" y="1608248"/>
            <a:ext cx="5694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International PhD Program</a:t>
            </a:r>
            <a:endParaRPr sz="24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-125775" y="1020250"/>
            <a:ext cx="6401100" cy="0"/>
          </a:xfrm>
          <a:prstGeom prst="straightConnector1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13"/>
          <p:cNvCxnSpPr/>
          <p:nvPr/>
        </p:nvCxnSpPr>
        <p:spPr>
          <a:xfrm>
            <a:off x="-125775" y="4625638"/>
            <a:ext cx="6401100" cy="0"/>
          </a:xfrm>
          <a:prstGeom prst="straightConnector1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3"/>
          <p:cNvSpPr/>
          <p:nvPr/>
        </p:nvSpPr>
        <p:spPr>
          <a:xfrm rot="8097455">
            <a:off x="909824" y="5427911"/>
            <a:ext cx="407706" cy="413628"/>
          </a:xfrm>
          <a:prstGeom prst="teardrop">
            <a:avLst>
              <a:gd name="adj" fmla="val 184614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E599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337739" y="5386873"/>
            <a:ext cx="4290571" cy="76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 dirty="0">
                <a:solidFill>
                  <a:srgbClr val="FFE599"/>
                </a:solidFill>
                <a:latin typeface="Ubuntu Medium"/>
                <a:ea typeface="Ubuntu Medium"/>
                <a:cs typeface="Ubuntu Medium"/>
                <a:sym typeface="Ubuntu Medium"/>
              </a:rPr>
              <a:t>Central Hall 1 </a:t>
            </a:r>
            <a:endParaRPr sz="1500" dirty="0">
              <a:solidFill>
                <a:srgbClr val="FFE599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500" b="1" dirty="0">
                <a:solidFill>
                  <a:srgbClr val="FFE599"/>
                </a:solidFill>
                <a:latin typeface="Ubuntu"/>
                <a:ea typeface="Ubuntu"/>
                <a:cs typeface="Ubuntu"/>
                <a:sym typeface="Ubuntu"/>
              </a:rPr>
              <a:t>Epirus Palace Congress &amp; Spa Hotel</a:t>
            </a:r>
            <a:endParaRPr sz="1500" b="1" dirty="0">
              <a:solidFill>
                <a:srgbClr val="FFE59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84975" y="9655075"/>
            <a:ext cx="6784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48260" lvl="0" indent="0" algn="just" rtl="0">
              <a:lnSpc>
                <a:spcPct val="103750"/>
              </a:lnSpc>
              <a:spcBef>
                <a:spcPts val="0"/>
              </a:spcBef>
              <a:spcAft>
                <a:spcPts val="120"/>
              </a:spcAft>
              <a:buNone/>
            </a:pPr>
            <a:r>
              <a:rPr lang="el" sz="10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This program is co-financed by Greece and the European Union (European Social Fund- ESF) through the Operational Programme «Human Resources Development, Education and Lifelong Learning 2014-2020» in the context of the project “ICT in Education: Applications in Natural, Social and Health Sciences” (MIS 5162213).</a:t>
            </a:r>
            <a:endParaRPr sz="10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16B2623-937F-EED7-1751-37F297788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5397" y="8256523"/>
            <a:ext cx="1915955" cy="1027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14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200292" y="133907"/>
            <a:ext cx="6887700" cy="432000"/>
          </a:xfrm>
          <a:prstGeom prst="roundRect">
            <a:avLst>
              <a:gd name="adj" fmla="val 345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800"/>
              </a:spcAft>
              <a:buNone/>
            </a:pPr>
            <a:r>
              <a:rPr lang="el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Friday, September 01, 2023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384975" y="9655075"/>
            <a:ext cx="6784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48260" lvl="0" indent="0" algn="just" rtl="0">
              <a:lnSpc>
                <a:spcPct val="103750"/>
              </a:lnSpc>
              <a:spcBef>
                <a:spcPts val="0"/>
              </a:spcBef>
              <a:spcAft>
                <a:spcPts val="120"/>
              </a:spcAft>
              <a:buNone/>
            </a:pPr>
            <a:r>
              <a:rPr lang="el" sz="10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This program is co-financed by Greece and the European Union (European Social Fund- ESF) through the Operational Programme «Human Resources Development, Education and Lifelong Learning 2014-2020» in the context of the project “ICT in Education: Applications in Natural, Social and Health Sciences” (MIS 5162213).</a:t>
            </a:r>
            <a:endParaRPr sz="10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33525" y="2164373"/>
            <a:ext cx="6754467" cy="432000"/>
          </a:xfrm>
          <a:prstGeom prst="roundRect">
            <a:avLst>
              <a:gd name="adj" fmla="val 345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800"/>
              </a:spcAft>
              <a:buNone/>
            </a:pPr>
            <a:r>
              <a:rPr lang="el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Saturday, September 02, 2023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79" name="Google Shape;79;p14"/>
          <p:cNvGraphicFramePr/>
          <p:nvPr>
            <p:extLst>
              <p:ext uri="{D42A27DB-BD31-4B8C-83A1-F6EECF244321}">
                <p14:modId xmlns:p14="http://schemas.microsoft.com/office/powerpoint/2010/main" val="236256588"/>
              </p:ext>
            </p:extLst>
          </p:nvPr>
        </p:nvGraphicFramePr>
        <p:xfrm>
          <a:off x="384975" y="2693789"/>
          <a:ext cx="6887725" cy="5684216"/>
        </p:xfrm>
        <a:graphic>
          <a:graphicData uri="http://schemas.openxmlformats.org/drawingml/2006/table">
            <a:tbl>
              <a:tblPr bandRow="1" bandCol="1">
                <a:noFill/>
                <a:tableStyleId>{6E372775-170F-4A14-BCD6-3C9274649E01}</a:tableStyleId>
              </a:tblPr>
              <a:tblGrid>
                <a:gridCol w="11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0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09.30-10.00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Welcome Addresses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Opening Ceremony</a:t>
                      </a: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Professor Anna </a:t>
                      </a:r>
                      <a:r>
                        <a:rPr lang="en-US" sz="1100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Batistatou</a:t>
                      </a: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Rector of the University of Ioannina Greece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0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10.15-10.30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Jenny Pange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Professor, Department of Early Childhood Education, University of Ioannina, Greece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Program presentation “ICT in Education: Applications in Natural, Social and Health Sciences”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1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10.30-10.45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Stephen P. D’ Alessandro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Executive Director Advenio eAcademy, Malta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International Cooperation 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Projects as a Basis for 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Postgraduate Studies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0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10.45-11.00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Silvia Mangialardo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</a:t>
                      </a: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Head of International Relations Office, Marche Polytechnic University, Italy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International Mobility Opportunities in the Adriatic-Ionian Region: the Erasmus</a:t>
                      </a:r>
                      <a:r>
                        <a:rPr lang="el" sz="1100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+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Consortium “Uniadrion Italy”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0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11.00-11.15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Maria Sakellariou</a:t>
                      </a:r>
                      <a:r>
                        <a:rPr lang="el" sz="11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Professor, Department of Early Childhood Education, University of Ioannina, Greece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Digital Learning Environment and Successful Higher Education. A research approach.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2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Coffee Break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11.30-11.45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</a:t>
                      </a: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arilaos Zaragas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Ass</a:t>
                      </a:r>
                      <a:r>
                        <a:rPr lang="en-GB" sz="1100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oc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 Professor, Department of Early Childhood Education, 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Head of the 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Department of Early Childhood Education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University of Ioannina, Greece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Technology in Sports Science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0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11.45-12.00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Nikoletta Tsitsanoudis-Mallidis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Assoc. 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Professor, Department of Early Childhood Education, University of Ioannina, Greece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Greek Diaspora and Doctoral Theses Focused on Greek Language 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06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12.00-12.15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Εugenia Toki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Ass</a:t>
                      </a:r>
                      <a:r>
                        <a:rPr lang="en-GB" sz="1100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oc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 Professor,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Department of Speech Therapy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University of Ioannina, Greece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Technology in Health Sciences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80" name="Google Shape;80;p14"/>
          <p:cNvGrpSpPr/>
          <p:nvPr/>
        </p:nvGrpSpPr>
        <p:grpSpPr>
          <a:xfrm>
            <a:off x="384975" y="8587525"/>
            <a:ext cx="6887700" cy="1034100"/>
            <a:chOff x="384975" y="8511325"/>
            <a:chExt cx="6887700" cy="1034100"/>
          </a:xfrm>
        </p:grpSpPr>
        <p:sp>
          <p:nvSpPr>
            <p:cNvPr id="81" name="Google Shape;81;p14"/>
            <p:cNvSpPr/>
            <p:nvPr/>
          </p:nvSpPr>
          <p:spPr>
            <a:xfrm>
              <a:off x="384975" y="8511325"/>
              <a:ext cx="6887700" cy="1034100"/>
            </a:xfrm>
            <a:prstGeom prst="roundRect">
              <a:avLst>
                <a:gd name="adj" fmla="val 120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" name="Google Shape;82;p14" descr="A close-up of a logo&#10;&#10;Description automatically generated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2513" y="8622375"/>
              <a:ext cx="5514975" cy="8286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3" name="Google Shape;83;p14"/>
          <p:cNvCxnSpPr/>
          <p:nvPr/>
        </p:nvCxnSpPr>
        <p:spPr>
          <a:xfrm>
            <a:off x="6696492" y="8490108"/>
            <a:ext cx="391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769A08-30E0-A03F-E166-CEA71D8CB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72308"/>
              </p:ext>
            </p:extLst>
          </p:nvPr>
        </p:nvGraphicFramePr>
        <p:xfrm>
          <a:off x="282228" y="693634"/>
          <a:ext cx="6990293" cy="1023360"/>
        </p:xfrm>
        <a:graphic>
          <a:graphicData uri="http://schemas.openxmlformats.org/drawingml/2006/table">
            <a:tbl>
              <a:tblPr bandRow="1" bandCol="1">
                <a:noFill/>
                <a:tableStyleId>{6E372775-170F-4A14-BCD6-3C9274649E01}</a:tableStyleId>
              </a:tblPr>
              <a:tblGrid>
                <a:gridCol w="1130600">
                  <a:extLst>
                    <a:ext uri="{9D8B030D-6E8A-4147-A177-3AD203B41FA5}">
                      <a16:colId xmlns:a16="http://schemas.microsoft.com/office/drawing/2014/main" val="2969750800"/>
                    </a:ext>
                  </a:extLst>
                </a:gridCol>
                <a:gridCol w="2407425">
                  <a:extLst>
                    <a:ext uri="{9D8B030D-6E8A-4147-A177-3AD203B41FA5}">
                      <a16:colId xmlns:a16="http://schemas.microsoft.com/office/drawing/2014/main" val="3803866677"/>
                    </a:ext>
                  </a:extLst>
                </a:gridCol>
                <a:gridCol w="3452268">
                  <a:extLst>
                    <a:ext uri="{9D8B030D-6E8A-4147-A177-3AD203B41FA5}">
                      <a16:colId xmlns:a16="http://schemas.microsoft.com/office/drawing/2014/main" val="2011045958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17.00-18.00</a:t>
                      </a:r>
                      <a:endParaRPr lang="el"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Registration 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30481"/>
                  </a:ext>
                </a:extLst>
              </a:tr>
              <a:tr h="6393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8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00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-1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8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.30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Jenny Pange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Professor, 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Coordinator, 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Department of Early Childhood Education, University of Ioannina, Greece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Presentation of  the International Ph.D. </a:t>
                      </a:r>
                      <a:r>
                        <a:rPr lang="en-US" sz="1100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Programmes</a:t>
                      </a: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at  the University of Ioannina, Greece</a:t>
                      </a: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7964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35D5D-0BC2-CABC-8096-43AC81B4C97A}"/>
              </a:ext>
            </a:extLst>
          </p:cNvPr>
          <p:cNvSpPr txBox="1"/>
          <p:nvPr/>
        </p:nvSpPr>
        <p:spPr>
          <a:xfrm>
            <a:off x="914400" y="1930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6CCC7F-6C0D-FF30-5BC1-9CE57D42B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15670"/>
              </p:ext>
            </p:extLst>
          </p:nvPr>
        </p:nvGraphicFramePr>
        <p:xfrm>
          <a:off x="282227" y="1748626"/>
          <a:ext cx="6990293" cy="348733"/>
        </p:xfrm>
        <a:graphic>
          <a:graphicData uri="http://schemas.openxmlformats.org/drawingml/2006/table">
            <a:tbl>
              <a:tblPr bandRow="1" bandCol="1">
                <a:noFill/>
                <a:tableStyleId>{6E372775-170F-4A14-BCD6-3C9274649E01}</a:tableStyleId>
              </a:tblPr>
              <a:tblGrid>
                <a:gridCol w="1147436">
                  <a:extLst>
                    <a:ext uri="{9D8B030D-6E8A-4147-A177-3AD203B41FA5}">
                      <a16:colId xmlns:a16="http://schemas.microsoft.com/office/drawing/2014/main" val="3062368332"/>
                    </a:ext>
                  </a:extLst>
                </a:gridCol>
                <a:gridCol w="5842857">
                  <a:extLst>
                    <a:ext uri="{9D8B030D-6E8A-4147-A177-3AD203B41FA5}">
                      <a16:colId xmlns:a16="http://schemas.microsoft.com/office/drawing/2014/main" val="4274066874"/>
                    </a:ext>
                  </a:extLst>
                </a:gridCol>
              </a:tblGrid>
              <a:tr h="3487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18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.30-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19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Welcome Reception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3419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14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384975" y="9655075"/>
            <a:ext cx="6784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48260" lvl="0" indent="0" algn="just" rtl="0">
              <a:lnSpc>
                <a:spcPct val="103750"/>
              </a:lnSpc>
              <a:spcBef>
                <a:spcPts val="0"/>
              </a:spcBef>
              <a:spcAft>
                <a:spcPts val="120"/>
              </a:spcAft>
              <a:buNone/>
            </a:pPr>
            <a:r>
              <a:rPr lang="el" sz="10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This program is co-financed by Greece and the European Union (European Social Fund- ESF) through the Operational Programme «Human Resources Development, Education and Lifelong Learning 2014-2020» in the context of the project “ICT in Education: Applications in Natural, Social and Health Sciences” (MIS 5162213).</a:t>
            </a:r>
            <a:endParaRPr sz="10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grpSp>
        <p:nvGrpSpPr>
          <p:cNvPr id="89" name="Google Shape;89;p15"/>
          <p:cNvGrpSpPr/>
          <p:nvPr/>
        </p:nvGrpSpPr>
        <p:grpSpPr>
          <a:xfrm>
            <a:off x="384975" y="8587525"/>
            <a:ext cx="6887700" cy="1034100"/>
            <a:chOff x="384975" y="8511325"/>
            <a:chExt cx="6887700" cy="1034100"/>
          </a:xfrm>
        </p:grpSpPr>
        <p:sp>
          <p:nvSpPr>
            <p:cNvPr id="90" name="Google Shape;90;p15"/>
            <p:cNvSpPr/>
            <p:nvPr/>
          </p:nvSpPr>
          <p:spPr>
            <a:xfrm>
              <a:off x="384975" y="8511325"/>
              <a:ext cx="6887700" cy="1034100"/>
            </a:xfrm>
            <a:prstGeom prst="roundRect">
              <a:avLst>
                <a:gd name="adj" fmla="val 120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" name="Google Shape;91;p15" descr="A close-up of a logo&#10;&#10;Description automatically generated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2513" y="8622375"/>
              <a:ext cx="5514975" cy="8286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2" name="Google Shape;92;p15"/>
          <p:cNvCxnSpPr>
            <a:cxnSpLocks/>
          </p:cNvCxnSpPr>
          <p:nvPr/>
        </p:nvCxnSpPr>
        <p:spPr>
          <a:xfrm>
            <a:off x="6375400" y="8312625"/>
            <a:ext cx="55358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93" name="Google Shape;93;p15"/>
          <p:cNvGraphicFramePr/>
          <p:nvPr>
            <p:extLst>
              <p:ext uri="{D42A27DB-BD31-4B8C-83A1-F6EECF244321}">
                <p14:modId xmlns:p14="http://schemas.microsoft.com/office/powerpoint/2010/main" val="3911692577"/>
              </p:ext>
            </p:extLst>
          </p:nvPr>
        </p:nvGraphicFramePr>
        <p:xfrm>
          <a:off x="384975" y="331500"/>
          <a:ext cx="6887724" cy="7731204"/>
        </p:xfrm>
        <a:graphic>
          <a:graphicData uri="http://schemas.openxmlformats.org/drawingml/2006/table">
            <a:tbl>
              <a:tblPr bandRow="1" bandCol="1">
                <a:noFill/>
                <a:tableStyleId>{6E372775-170F-4A14-BCD6-3C9274649E01}</a:tableStyleId>
              </a:tblPr>
              <a:tblGrid>
                <a:gridCol w="11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12.15-12.30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Ismini Vasileiou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Ass</a:t>
                      </a:r>
                      <a:r>
                        <a:rPr lang="en-GB" sz="1100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oc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 Professor, De Montfort University Leicester, United Kingdom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Cyber as a Meta-Discipline: Education, Awareness, Training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Lunch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Break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13.30-13.45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Liudmila Rupsiene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Professor, Department of Pedagogy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University of Klaipeda, Lithuania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Diversity and Commonalities in International Dissertations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13.45-14.00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Evangelos Evangelou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Ass</a:t>
                      </a:r>
                      <a:r>
                        <a:rPr lang="en-GB" sz="1100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oc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 Professor, Department of Physics, University of Ioannina, Greece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Τhe Use of Μicrocontrollers in Education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14.00-14.45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Georgia  Gardiakou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 Legal Advisor Education Sector,</a:t>
                      </a:r>
                      <a:endParaRPr lang="en-US"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&amp;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</a:t>
                      </a: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Nikos  Fatseas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Executive of Unit B.2.2, 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Ministry of Development and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of Investments, 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Special Program Management Secretariat</a:t>
                      </a:r>
                      <a:r>
                        <a:rPr lang="en-US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ECB, </a:t>
                      </a:r>
                      <a:r>
                        <a:rPr lang="en-US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E.Y.D. E.P. "Human Resource Development,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Education and Lifelong Learning", Unit B2.2: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"Management of Tertiary Education &amp; Empowerment operations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of the research potential"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l" sz="11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Workshop-Operational Programme «Human Resources Development, Education and Lifelong Learning 2014-2020» ESPA 2014-2020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8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Coffee Break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15.00-15.15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Dimitrios Panagiotou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Ass</a:t>
                      </a:r>
                      <a:r>
                        <a:rPr lang="en-GB" sz="1100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oc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 Professor,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Department of Economics, University of Ioannina, Greece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The Economic Impact of ICT on Firms and Economies 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15.15-15.30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Agostino Maregno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Professor, University of Foggia, Italy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The impact of AI on Global Learning: A focus on international students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15.30-15.45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Christos </a:t>
                      </a:r>
                      <a:r>
                        <a:rPr lang="en-GB" sz="1100" b="1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Michalakelis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Ass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oc.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Professor, 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Department of Informatics and Telematics, </a:t>
                      </a:r>
                      <a:r>
                        <a:rPr lang="en-GB" sz="1100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Harokopio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University of Athens, Greece, President of Study in Greece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Study in Greece and the New Era in the Internationalization of the Greek Universities.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15.45-16.00</a:t>
                      </a:r>
                      <a:endParaRPr sz="11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Radovan Madleňák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Professor</a:t>
                      </a: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Ing., PhD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Department of Communications, University of Žilina, S</a:t>
                      </a:r>
                      <a:r>
                        <a:rPr lang="en-GB" sz="1100" dirty="0" err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lovakia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Neuromarketing as an Innovative Approach for Learning Support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94" name="Google Shape;94;p15"/>
          <p:cNvCxnSpPr>
            <a:cxnSpLocks/>
          </p:cNvCxnSpPr>
          <p:nvPr/>
        </p:nvCxnSpPr>
        <p:spPr>
          <a:xfrm>
            <a:off x="631013" y="8297650"/>
            <a:ext cx="524687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145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176742" y="5328373"/>
            <a:ext cx="7184030" cy="3050858"/>
          </a:xfrm>
          <a:prstGeom prst="roundRect">
            <a:avLst>
              <a:gd name="adj" fmla="val 120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384975" y="9655075"/>
            <a:ext cx="6784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48260" lvl="0" indent="0" algn="just" rtl="0">
              <a:lnSpc>
                <a:spcPct val="103750"/>
              </a:lnSpc>
              <a:spcBef>
                <a:spcPts val="0"/>
              </a:spcBef>
              <a:spcAft>
                <a:spcPts val="120"/>
              </a:spcAft>
              <a:buNone/>
            </a:pPr>
            <a:r>
              <a:rPr lang="el" sz="10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This program is co-financed by Greece and the European Union (European Social Fund- ESF) through the Operational Programme «Human Resources Development, Education and Lifelong Learning 2014-2020» in the context of the project “ICT in Education: Applications in Natural, Social and Health Sciences” (MIS 5162213).</a:t>
            </a:r>
            <a:endParaRPr sz="10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grpSp>
        <p:nvGrpSpPr>
          <p:cNvPr id="101" name="Google Shape;101;p16"/>
          <p:cNvGrpSpPr/>
          <p:nvPr/>
        </p:nvGrpSpPr>
        <p:grpSpPr>
          <a:xfrm>
            <a:off x="384975" y="8587525"/>
            <a:ext cx="6887700" cy="1034100"/>
            <a:chOff x="384975" y="8511325"/>
            <a:chExt cx="6887700" cy="1034100"/>
          </a:xfrm>
        </p:grpSpPr>
        <p:sp>
          <p:nvSpPr>
            <p:cNvPr id="102" name="Google Shape;102;p16"/>
            <p:cNvSpPr/>
            <p:nvPr/>
          </p:nvSpPr>
          <p:spPr>
            <a:xfrm>
              <a:off x="384975" y="8511325"/>
              <a:ext cx="6887700" cy="1034100"/>
            </a:xfrm>
            <a:prstGeom prst="roundRect">
              <a:avLst>
                <a:gd name="adj" fmla="val 120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16" descr="A close-up of a logo&#10;&#10;Description automatically generated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2513" y="8622375"/>
              <a:ext cx="5514975" cy="82867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04" name="Google Shape;104;p16"/>
          <p:cNvGraphicFramePr/>
          <p:nvPr>
            <p:extLst>
              <p:ext uri="{D42A27DB-BD31-4B8C-83A1-F6EECF244321}">
                <p14:modId xmlns:p14="http://schemas.microsoft.com/office/powerpoint/2010/main" val="1572816369"/>
              </p:ext>
            </p:extLst>
          </p:nvPr>
        </p:nvGraphicFramePr>
        <p:xfrm>
          <a:off x="384950" y="298506"/>
          <a:ext cx="6887725" cy="1656914"/>
        </p:xfrm>
        <a:graphic>
          <a:graphicData uri="http://schemas.openxmlformats.org/drawingml/2006/table">
            <a:tbl>
              <a:tblPr bandRow="1" bandCol="1">
                <a:noFill/>
                <a:tableStyleId>{6E372775-170F-4A14-BCD6-3C9274649E01}</a:tableStyleId>
              </a:tblPr>
              <a:tblGrid>
                <a:gridCol w="11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6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Candara"/>
                          <a:cs typeface="Candara"/>
                          <a:sym typeface="Candara"/>
                        </a:rPr>
                        <a:t>16.00-16.15</a:t>
                      </a:r>
                      <a:endParaRPr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Christina N. </a:t>
                      </a:r>
                      <a:r>
                        <a:rPr lang="en-US" sz="1100" b="1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Banti</a:t>
                      </a:r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x-none" sz="1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Adjunct Lecturer, </a:t>
                      </a: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&amp; </a:t>
                      </a:r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Sotiris K. </a:t>
                      </a:r>
                      <a:r>
                        <a:rPr lang="en-US" sz="1100" b="1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Hadjikakou</a:t>
                      </a:r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Professor,</a:t>
                      </a:r>
                      <a:endParaRPr lang="x-none" sz="1100" b="0" i="0" u="none" strike="noStrike" cap="non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Laboratory of Biological Inorganic Chemistry, Department of Chemistry, University of Ioannina, Greece</a:t>
                      </a:r>
                      <a:endParaRPr lang="x-none" sz="1100" b="0" i="0" u="none" strike="noStrike" cap="non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Perspective Through the International Doctoral Studies Program in Biological Inorganic Chemistry of the University of Ioannina; New Materials for The Development of Innovative Non-Contaminating Contact Lenses</a:t>
                      </a:r>
                      <a:endParaRPr lang="x-none" sz="1100" b="0" i="0" u="none" strike="noStrike" cap="non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16.15-1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Candara"/>
                          <a:cs typeface="Candara"/>
                          <a:sym typeface="Candara"/>
                        </a:rPr>
                        <a:t>Hybrid </a:t>
                      </a:r>
                      <a:r>
                        <a:rPr lang="x-none" sz="1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Workshop: Professors Participating in the Ph</a:t>
                      </a:r>
                      <a:r>
                        <a:rPr lang="en-GB" sz="1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Program </a:t>
                      </a: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: “ICT in Education: Applications in Natural, Social and Health Sciences</a:t>
                      </a:r>
                      <a:r>
                        <a:rPr lang="x-none" sz="11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“</a:t>
                      </a:r>
                      <a:endParaRPr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6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0- 18.00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Walking  t</a:t>
                      </a: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our at the University of Ioannina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" name="Google Shape;105;p16"/>
          <p:cNvSpPr/>
          <p:nvPr/>
        </p:nvSpPr>
        <p:spPr>
          <a:xfrm>
            <a:off x="333525" y="2125472"/>
            <a:ext cx="6916778" cy="432000"/>
          </a:xfrm>
          <a:prstGeom prst="roundRect">
            <a:avLst>
              <a:gd name="adj" fmla="val 345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l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Sunday, September 03, 2023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06" name="Google Shape;106;p16"/>
          <p:cNvGraphicFramePr/>
          <p:nvPr>
            <p:extLst>
              <p:ext uri="{D42A27DB-BD31-4B8C-83A1-F6EECF244321}">
                <p14:modId xmlns:p14="http://schemas.microsoft.com/office/powerpoint/2010/main" val="2947536776"/>
              </p:ext>
            </p:extLst>
          </p:nvPr>
        </p:nvGraphicFramePr>
        <p:xfrm>
          <a:off x="333525" y="2727524"/>
          <a:ext cx="6916778" cy="2383505"/>
        </p:xfrm>
        <a:graphic>
          <a:graphicData uri="http://schemas.openxmlformats.org/drawingml/2006/table">
            <a:tbl>
              <a:tblPr bandRow="1" bandCol="1">
                <a:noFill/>
                <a:tableStyleId>{6E372775-170F-4A14-BCD6-3C9274649E01}</a:tableStyleId>
              </a:tblPr>
              <a:tblGrid>
                <a:gridCol w="166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0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9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0-1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r>
                        <a:rPr lang="en-US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</a:t>
                      </a:r>
                      <a:endParaRPr lang="el"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Poster</a:t>
                      </a:r>
                      <a:r>
                        <a:rPr lang="en-GB" sz="1100" baseline="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Session</a:t>
                      </a:r>
                      <a:r>
                        <a:rPr lang="en-GB" sz="1100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*</a:t>
                      </a:r>
                      <a:endParaRPr sz="1100" baseline="300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166569"/>
                  </a:ext>
                </a:extLst>
              </a:tr>
              <a:tr h="30992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10.</a:t>
                      </a:r>
                      <a:r>
                        <a:rPr lang="en-US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0-11.00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Discussion - Closing Remarks 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11.00-11.30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Coffee Break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11.30-12.</a:t>
                      </a:r>
                      <a:r>
                        <a:rPr lang="en-US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15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Interaction Between Students and Professors Participating in the International Ph.D. Programs of the University of Ioannina</a:t>
                      </a: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12.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15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-1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Award of Participation Certificates</a:t>
                      </a: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r>
                        <a:rPr lang="en-GB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0-1</a:t>
                      </a:r>
                      <a:r>
                        <a:rPr lang="en-US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3.3</a:t>
                      </a: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Walking Tour at Ioannina City Center 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l" sz="1100" i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17.00-18.00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Visit to Museums of Ioannina City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Event Closing</a:t>
                      </a:r>
                      <a:endParaRPr sz="1100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75" marR="68575" marT="0" marB="0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97163"/>
                  </a:ext>
                </a:extLst>
              </a:tr>
            </a:tbl>
          </a:graphicData>
        </a:graphic>
      </p:graphicFrame>
      <p:sp>
        <p:nvSpPr>
          <p:cNvPr id="107" name="Google Shape;107;p16"/>
          <p:cNvSpPr txBox="1"/>
          <p:nvPr/>
        </p:nvSpPr>
        <p:spPr>
          <a:xfrm>
            <a:off x="306732" y="5493855"/>
            <a:ext cx="3611942" cy="122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 Black"/>
                <a:cs typeface="Lato Black"/>
                <a:sym typeface="Lato Black"/>
              </a:rPr>
              <a:t>ORGANIZING COMMITTEE</a:t>
            </a:r>
            <a:r>
              <a:rPr lang="en-US" sz="900" b="1" dirty="0">
                <a:solidFill>
                  <a:srgbClr val="2F5496"/>
                </a:solidFill>
                <a:latin typeface="Candara" panose="020E0502030303020204" pitchFamily="34" charset="0"/>
                <a:ea typeface="Lato Black"/>
                <a:cs typeface="Lato Black"/>
                <a:sym typeface="Lato Black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Jenny Pange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Ioannina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Greece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(President)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Eugenia Toki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Ass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oc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.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Ioannina, Greece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H</a:t>
            </a: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arilaos Zaragas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Ass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oc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.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Ioannina, Greece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Evangelos Evangelou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Ass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oc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. Professo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r,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Ioannina, Greece</a:t>
            </a:r>
            <a:endParaRPr sz="900" dirty="0">
              <a:solidFill>
                <a:srgbClr val="2F5496"/>
              </a:solidFill>
              <a:latin typeface="Candara" panose="020E0502030303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828179" y="5493855"/>
            <a:ext cx="3623087" cy="288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 Black"/>
                <a:cs typeface="Lato Black"/>
                <a:sym typeface="Lato Black"/>
              </a:rPr>
              <a:t>SCIENTIFIC COMMITTEE</a:t>
            </a:r>
            <a:r>
              <a:rPr lang="en-US" sz="900" b="1" dirty="0">
                <a:solidFill>
                  <a:srgbClr val="2F5496"/>
                </a:solidFill>
                <a:latin typeface="Candara" panose="020E0502030303020204" pitchFamily="34" charset="0"/>
                <a:ea typeface="Lato Black"/>
                <a:cs typeface="Lato Black"/>
                <a:sym typeface="Lato Black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J</a:t>
            </a: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enny Pange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Ioannina, Greece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H</a:t>
            </a: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arilaos Zaragas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Ass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oc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.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Ioannina, Greece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Eugenia Toki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Ass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oc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.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Ioannina, Greece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Evangelos Evangelou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Ass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oc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.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Ioannina, Greece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Dimitrios Panagiotou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Ass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oc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.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Ioannina, Greece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Radovan Madleňák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Professor 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Ing, PhD,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Department of Communications, University of Žilina, Slovakia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Agostino Maregno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Foggia, Italy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Liudmila Rupsiene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Professor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Department of Pedagogy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University of Klaipeda, Lithuania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Ismini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Vasileiou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Assoc. Professor, De Montfort University Leicester, United Kingdom</a:t>
            </a:r>
          </a:p>
        </p:txBody>
      </p:sp>
      <p:sp>
        <p:nvSpPr>
          <p:cNvPr id="109" name="Google Shape;109;p16"/>
          <p:cNvSpPr txBox="1"/>
          <p:nvPr/>
        </p:nvSpPr>
        <p:spPr>
          <a:xfrm>
            <a:off x="306732" y="6797189"/>
            <a:ext cx="346202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 Black"/>
                <a:cs typeface="Lato Black"/>
                <a:sym typeface="Lato Black"/>
              </a:rPr>
              <a:t>INTERNATIONAL PhD STUDIES PROGRAM SECRETARY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Foteini Tatsi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: ftatsi@uoi.gr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Evangelia Tsavou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: e.tsavou@uoi.gr</a:t>
            </a:r>
            <a:endParaRPr sz="900" dirty="0">
              <a:solidFill>
                <a:srgbClr val="2F5496"/>
              </a:solidFill>
              <a:latin typeface="Candara" panose="020E0502030303020204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31773" y="7636334"/>
            <a:ext cx="3611942" cy="58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00" b="1" baseline="300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*</a:t>
            </a: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Poster submissions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 (</a:t>
            </a:r>
            <a:r>
              <a:rPr lang="en-US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A0 size) </a:t>
            </a: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must be sent until 2</a:t>
            </a:r>
            <a:r>
              <a:rPr lang="en-US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9 </a:t>
            </a:r>
            <a:r>
              <a:rPr lang="el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 august 2023 to: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 </a:t>
            </a:r>
            <a:r>
              <a:rPr lang="el" sz="900" dirty="0">
                <a:solidFill>
                  <a:srgbClr val="2F5496"/>
                </a:solidFill>
                <a:uFill>
                  <a:noFill/>
                </a:uFill>
                <a:latin typeface="Candara" panose="020E0502030303020204" pitchFamily="34" charset="0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f.tatsi@uoi.gr</a:t>
            </a:r>
            <a:r>
              <a:rPr lang="el" sz="900" dirty="0">
                <a:solidFill>
                  <a:srgbClr val="2F5496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, cc: </a:t>
            </a:r>
            <a:r>
              <a:rPr lang="el" sz="900" dirty="0">
                <a:solidFill>
                  <a:srgbClr val="2F5496"/>
                </a:solidFill>
                <a:uFill>
                  <a:noFill/>
                </a:uFill>
                <a:latin typeface="Candara" panose="020E0502030303020204" pitchFamily="34" charset="0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e.tsavou@uoi.gr</a:t>
            </a:r>
            <a:endParaRPr sz="900" dirty="0">
              <a:solidFill>
                <a:srgbClr val="2F5496"/>
              </a:solidFill>
              <a:latin typeface="Candara" panose="020E0502030303020204" pitchFamily="34" charset="0"/>
              <a:ea typeface="Lato" panose="020F0502020204030203" pitchFamily="34" charset="0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145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336607" y="476978"/>
            <a:ext cx="6881531" cy="7858130"/>
          </a:xfrm>
          <a:prstGeom prst="roundRect">
            <a:avLst>
              <a:gd name="adj" fmla="val 120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dirty="0"/>
          </a:p>
        </p:txBody>
      </p:sp>
      <p:sp>
        <p:nvSpPr>
          <p:cNvPr id="100" name="Google Shape;100;p16"/>
          <p:cNvSpPr txBox="1"/>
          <p:nvPr/>
        </p:nvSpPr>
        <p:spPr>
          <a:xfrm>
            <a:off x="384975" y="9655075"/>
            <a:ext cx="6784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48260" lvl="0" indent="0" algn="just" rtl="0">
              <a:lnSpc>
                <a:spcPct val="103750"/>
              </a:lnSpc>
              <a:spcBef>
                <a:spcPts val="0"/>
              </a:spcBef>
              <a:spcAft>
                <a:spcPts val="120"/>
              </a:spcAft>
              <a:buNone/>
            </a:pPr>
            <a:r>
              <a:rPr lang="el" sz="10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This program is co-financed by Greece and the European Union (European Social Fund- ESF) through the Operational Programme «Human Resources Development, Education and Lifelong Learning 2014-2020» in the context of the project “ICT in Education: Applications in Natural, Social and Health Sciences” (MIS 5162213).</a:t>
            </a:r>
            <a:endParaRPr sz="10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grpSp>
        <p:nvGrpSpPr>
          <p:cNvPr id="101" name="Google Shape;101;p16"/>
          <p:cNvGrpSpPr/>
          <p:nvPr/>
        </p:nvGrpSpPr>
        <p:grpSpPr>
          <a:xfrm>
            <a:off x="384975" y="8587525"/>
            <a:ext cx="6887700" cy="1034100"/>
            <a:chOff x="384975" y="8511325"/>
            <a:chExt cx="6887700" cy="1034100"/>
          </a:xfrm>
        </p:grpSpPr>
        <p:sp>
          <p:nvSpPr>
            <p:cNvPr id="102" name="Google Shape;102;p16"/>
            <p:cNvSpPr/>
            <p:nvPr/>
          </p:nvSpPr>
          <p:spPr>
            <a:xfrm>
              <a:off x="384975" y="8511325"/>
              <a:ext cx="6887700" cy="1034100"/>
            </a:xfrm>
            <a:prstGeom prst="roundRect">
              <a:avLst>
                <a:gd name="adj" fmla="val 120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16" descr="A close-up of a logo&#10;&#10;Description automatically generated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2513" y="8622375"/>
              <a:ext cx="5514975" cy="828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09;p16">
            <a:extLst>
              <a:ext uri="{FF2B5EF4-FFF2-40B4-BE49-F238E27FC236}">
                <a16:creationId xmlns:a16="http://schemas.microsoft.com/office/drawing/2014/main" id="{98AB39B2-DB45-1A15-748E-B479816E635D}"/>
              </a:ext>
            </a:extLst>
          </p:cNvPr>
          <p:cNvSpPr txBox="1"/>
          <p:nvPr/>
        </p:nvSpPr>
        <p:spPr>
          <a:xfrm>
            <a:off x="557518" y="927242"/>
            <a:ext cx="3219856" cy="717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LIST OF PARTICIPANTS 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900" dirty="0">
              <a:solidFill>
                <a:srgbClr val="2F5496"/>
              </a:solidFill>
              <a:latin typeface="Candara" panose="020E0502030303020204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Agostino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Maregno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 Professor, University of Foggia, Italy, agostino.marengo@uniba.it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Christos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Michalakelis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Assoc. Professor, Department of Informatics and Telematics,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Harokopio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University of Athens, Greece, President of Study in Greece,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michalak@hua.gr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 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Christina N.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Banti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Adjunct Lecturer, Laboratory of Biological Inorganic Chemistry, Department of Chemistry, University of Ioannina, Greece,  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cbanti@uoi.gr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Dimitrios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Panagiotou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Assoc. Professor, Department of Economics, University of Ioannina, Greece,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dpanag@uoi.gr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Eugenia Toki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Assoc. Professor, Department of Speech Therapy, University of Ioannina, Greece, toki@uoi.gr  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Evangelos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Evangelou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Assoc. Professor, Department of Physics, University of Ioannina, Greece,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eevagel@uoi.gr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Georgia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Gardiakou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Legal Advisor Education Sector, Ministry of Development and Investments, gardiakougeorgia@epeaek.gr 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Harilaos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Zaragas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Assoc. Professor, Department of Early Childhood Education, Head of the Department of Early Childhood Education, University of Ioannina, Greece,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hzaragas@uoi.gr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Ismini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Vasileiou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Assoc. Professor, De Montfort University Leicester, United Kingdom,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ismini.vasileiou@dmu.ac.uk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Jenny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Pange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Professor, Dean of School of Education, Department of Early Childhood Education, University of Ioannina, Greece, jpagge@uoi.gr  </a:t>
            </a:r>
          </a:p>
          <a:p>
            <a:pPr>
              <a:lnSpc>
                <a:spcPct val="150000"/>
              </a:lnSpc>
            </a:pP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Liudmila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Rupsiene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Professor, Department of Pedagogy University of Klaipeda, Lithuania,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liudmila.rupsiene@baltcontract.eu</a:t>
            </a:r>
            <a:endParaRPr lang="en-GB" sz="900" dirty="0">
              <a:solidFill>
                <a:srgbClr val="2F5496"/>
              </a:solidFill>
              <a:latin typeface="Candara" panose="020E0502030303020204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>
              <a:lnSpc>
                <a:spcPct val="150000"/>
              </a:lnSpc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Maria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Sakellariou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Professor, Department of Early Childhood Education, University of Ioannina, Greece,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marisak@uoi.gr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 </a:t>
            </a:r>
          </a:p>
          <a:p>
            <a:endParaRPr lang="en-GB" sz="900" dirty="0">
              <a:solidFill>
                <a:srgbClr val="2F54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4" name="Google Shape;109;p16">
            <a:extLst>
              <a:ext uri="{FF2B5EF4-FFF2-40B4-BE49-F238E27FC236}">
                <a16:creationId xmlns:a16="http://schemas.microsoft.com/office/drawing/2014/main" id="{9E98B0D9-39A4-3048-289D-BF085FB2DF8F}"/>
              </a:ext>
            </a:extLst>
          </p:cNvPr>
          <p:cNvSpPr txBox="1"/>
          <p:nvPr/>
        </p:nvSpPr>
        <p:spPr>
          <a:xfrm>
            <a:off x="3828825" y="1353494"/>
            <a:ext cx="3219856" cy="385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Nikoletta</a:t>
            </a: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Tsitsanoudis-Mallidis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Assoc. Professor, Department of Early Childhood Education, University of Ioannina, Greece, 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nitsi@uoi.gr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Nikos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Fatseas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Executive of Unit B.2.2, Ministry of Development and Investments, nfatseas@epeaek.gr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Radovan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Madleňák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Professor Ing., Dr,  Department of Communications, University of Žilina, Slovakia,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radovan.madlenak@fpedas.uniza.sk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 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Silvia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Mangialardo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Head of International Relations Office, Marche Polytechnic University, Italy,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s.mangialardo@univpm.it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Sotiris K. </a:t>
            </a:r>
            <a:r>
              <a:rPr lang="en-GB" sz="900" b="1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Hadjikakou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Professor, Laboratory of Biological Inorganic Chemistry, Department of Chemistry, University of Ioannina, Greece,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shadjika@uoi.gr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Stephen P. D’ Alessandro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Executive Director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Advenio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eAcademy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Malta, </a:t>
            </a:r>
            <a:r>
              <a:rPr lang="en-GB" sz="900" dirty="0" err="1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sda@aea.academy</a:t>
            </a:r>
            <a:r>
              <a:rPr lang="en-GB" sz="900" dirty="0">
                <a:solidFill>
                  <a:srgbClr val="2F5496"/>
                </a:solidFill>
                <a:latin typeface="Candara" panose="020E0502030303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900" dirty="0">
              <a:solidFill>
                <a:srgbClr val="2F54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900" dirty="0">
              <a:solidFill>
                <a:srgbClr val="2F54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x-none" sz="900" dirty="0">
              <a:solidFill>
                <a:srgbClr val="2F549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x-none" sz="900" dirty="0">
              <a:solidFill>
                <a:srgbClr val="2F549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Picture 6" descr="A qr code with a square in the middle&#10;&#10;Description automatically generated">
            <a:extLst>
              <a:ext uri="{FF2B5EF4-FFF2-40B4-BE49-F238E27FC236}">
                <a16:creationId xmlns:a16="http://schemas.microsoft.com/office/drawing/2014/main" id="{81DCACE4-62A8-3AF5-4570-95E6FEA88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327" y="5493765"/>
            <a:ext cx="2411161" cy="24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88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1732</Words>
  <Application>Microsoft Office PowerPoint</Application>
  <PresentationFormat>Προσαρμογή</PresentationFormat>
  <Paragraphs>151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6" baseType="lpstr">
      <vt:lpstr>Ubuntu Mono</vt:lpstr>
      <vt:lpstr>Candara</vt:lpstr>
      <vt:lpstr>Ubuntu</vt:lpstr>
      <vt:lpstr>Fira Sans ExtraLight</vt:lpstr>
      <vt:lpstr>Ubuntu Light</vt:lpstr>
      <vt:lpstr>Lato</vt:lpstr>
      <vt:lpstr>Fira Sans ExtraBold</vt:lpstr>
      <vt:lpstr>Arial</vt:lpstr>
      <vt:lpstr>Ubuntu Medium</vt:lpstr>
      <vt:lpstr>Fira Sans</vt:lpstr>
      <vt:lpstr>Simple Light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print</cp:lastModifiedBy>
  <cp:revision>103</cp:revision>
  <cp:lastPrinted>2023-08-22T10:29:04Z</cp:lastPrinted>
  <dcterms:modified xsi:type="dcterms:W3CDTF">2023-08-25T17:00:01Z</dcterms:modified>
</cp:coreProperties>
</file>